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Lst>
  <p:notesMasterIdLst>
    <p:notesMasterId r:id="rId38"/>
  </p:notesMasterIdLst>
  <p:handoutMasterIdLst>
    <p:handoutMasterId r:id="rId39"/>
  </p:handoutMasterIdLst>
  <p:sldIdLst>
    <p:sldId id="256" r:id="rId2"/>
    <p:sldId id="258" r:id="rId3"/>
    <p:sldId id="288" r:id="rId4"/>
    <p:sldId id="285" r:id="rId5"/>
    <p:sldId id="271" r:id="rId6"/>
    <p:sldId id="273" r:id="rId7"/>
    <p:sldId id="269" r:id="rId8"/>
    <p:sldId id="283" r:id="rId9"/>
    <p:sldId id="289" r:id="rId10"/>
    <p:sldId id="272" r:id="rId11"/>
    <p:sldId id="260" r:id="rId12"/>
    <p:sldId id="292" r:id="rId13"/>
    <p:sldId id="295" r:id="rId14"/>
    <p:sldId id="263" r:id="rId15"/>
    <p:sldId id="262" r:id="rId16"/>
    <p:sldId id="293" r:id="rId17"/>
    <p:sldId id="290" r:id="rId18"/>
    <p:sldId id="265" r:id="rId19"/>
    <p:sldId id="281" r:id="rId20"/>
    <p:sldId id="264" r:id="rId21"/>
    <p:sldId id="291" r:id="rId22"/>
    <p:sldId id="259" r:id="rId23"/>
    <p:sldId id="276" r:id="rId24"/>
    <p:sldId id="277" r:id="rId25"/>
    <p:sldId id="275" r:id="rId26"/>
    <p:sldId id="274" r:id="rId27"/>
    <p:sldId id="286" r:id="rId28"/>
    <p:sldId id="279" r:id="rId29"/>
    <p:sldId id="280" r:id="rId30"/>
    <p:sldId id="268" r:id="rId31"/>
    <p:sldId id="294" r:id="rId32"/>
    <p:sldId id="266" r:id="rId33"/>
    <p:sldId id="287" r:id="rId34"/>
    <p:sldId id="261" r:id="rId35"/>
    <p:sldId id="284" r:id="rId36"/>
    <p:sldId id="29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65" autoAdjust="0"/>
    <p:restoredTop sz="94660"/>
  </p:normalViewPr>
  <p:slideViewPr>
    <p:cSldViewPr>
      <p:cViewPr>
        <p:scale>
          <a:sx n="150" d="100"/>
          <a:sy n="150" d="100"/>
        </p:scale>
        <p:origin x="-960" y="-80"/>
      </p:cViewPr>
      <p:guideLst>
        <p:guide orient="horz" pos="2160"/>
        <p:guide pos="2880"/>
      </p:guideLst>
    </p:cSldViewPr>
  </p:slideViewPr>
  <p:notesTextViewPr>
    <p:cViewPr>
      <p:scale>
        <a:sx n="1" d="1"/>
        <a:sy n="1" d="1"/>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A23EF-9C1E-8043-8592-BF948CCB41A5}" type="doc">
      <dgm:prSet loTypeId="urn:microsoft.com/office/officeart/2005/8/layout/arrow1" loCatId="" qsTypeId="urn:microsoft.com/office/officeart/2005/8/quickstyle/simple4" qsCatId="simple" csTypeId="urn:microsoft.com/office/officeart/2005/8/colors/accent1_2" csCatId="accent1" phldr="1"/>
      <dgm:spPr/>
      <dgm:t>
        <a:bodyPr/>
        <a:lstStyle/>
        <a:p>
          <a:endParaRPr lang="en-US"/>
        </a:p>
      </dgm:t>
    </dgm:pt>
    <dgm:pt modelId="{F3CDDE4B-25BA-F049-BB26-BB3C24D188D0}">
      <dgm:prSet phldrT="[Text]" custT="1"/>
      <dgm:spPr/>
      <dgm:t>
        <a:bodyPr/>
        <a:lstStyle/>
        <a:p>
          <a:pPr algn="l"/>
          <a:r>
            <a:rPr lang="en-US" sz="1200" b="1" dirty="0" smtClean="0">
              <a:solidFill>
                <a:schemeClr val="bg1"/>
              </a:solidFill>
            </a:rPr>
            <a:t>    Strict</a:t>
          </a:r>
          <a:endParaRPr lang="en-US" sz="1200" b="1" dirty="0">
            <a:solidFill>
              <a:schemeClr val="bg1"/>
            </a:solidFill>
          </a:endParaRPr>
        </a:p>
      </dgm:t>
    </dgm:pt>
    <dgm:pt modelId="{A25506D1-63FA-5349-BA5F-6833DF5BCF69}" type="parTrans" cxnId="{504315BF-38CE-4047-B08A-E7D64A5759C2}">
      <dgm:prSet/>
      <dgm:spPr/>
      <dgm:t>
        <a:bodyPr/>
        <a:lstStyle/>
        <a:p>
          <a:endParaRPr lang="en-US"/>
        </a:p>
      </dgm:t>
    </dgm:pt>
    <dgm:pt modelId="{BC060784-9043-6146-BD37-AB224EB0E397}" type="sibTrans" cxnId="{504315BF-38CE-4047-B08A-E7D64A5759C2}">
      <dgm:prSet/>
      <dgm:spPr/>
      <dgm:t>
        <a:bodyPr/>
        <a:lstStyle/>
        <a:p>
          <a:endParaRPr lang="en-US"/>
        </a:p>
      </dgm:t>
    </dgm:pt>
    <dgm:pt modelId="{0B612F51-0BFE-0D45-9DB9-2D59928DC0A7}">
      <dgm:prSet phldrT="[Text]" custT="1"/>
      <dgm:spPr/>
      <dgm:t>
        <a:bodyPr/>
        <a:lstStyle/>
        <a:p>
          <a:pPr algn="ctr"/>
          <a:r>
            <a:rPr lang="en-US" sz="1200" b="1" dirty="0" smtClean="0">
              <a:solidFill>
                <a:srgbClr val="000000"/>
              </a:solidFill>
            </a:rPr>
            <a:t>                                          Laissez-faire  </a:t>
          </a:r>
          <a:endParaRPr lang="en-US" sz="1200" b="1" dirty="0">
            <a:solidFill>
              <a:srgbClr val="000000"/>
            </a:solidFill>
          </a:endParaRPr>
        </a:p>
      </dgm:t>
    </dgm:pt>
    <dgm:pt modelId="{8E1D8F75-8D6F-3348-8E32-83CE4063A7D1}" type="parTrans" cxnId="{A7B55F64-DF24-2D43-8BBD-0D00719C1713}">
      <dgm:prSet/>
      <dgm:spPr/>
      <dgm:t>
        <a:bodyPr/>
        <a:lstStyle/>
        <a:p>
          <a:endParaRPr lang="en-US"/>
        </a:p>
      </dgm:t>
    </dgm:pt>
    <dgm:pt modelId="{F6BF1167-AEE2-1A42-BCA6-6387B296E36E}" type="sibTrans" cxnId="{A7B55F64-DF24-2D43-8BBD-0D00719C1713}">
      <dgm:prSet/>
      <dgm:spPr/>
      <dgm:t>
        <a:bodyPr/>
        <a:lstStyle/>
        <a:p>
          <a:endParaRPr lang="en-US"/>
        </a:p>
      </dgm:t>
    </dgm:pt>
    <dgm:pt modelId="{83137854-4942-374D-AEC5-67D0A46E39D6}" type="pres">
      <dgm:prSet presAssocID="{407A23EF-9C1E-8043-8592-BF948CCB41A5}" presName="cycle" presStyleCnt="0">
        <dgm:presLayoutVars>
          <dgm:dir/>
          <dgm:resizeHandles val="exact"/>
        </dgm:presLayoutVars>
      </dgm:prSet>
      <dgm:spPr/>
      <dgm:t>
        <a:bodyPr/>
        <a:lstStyle/>
        <a:p>
          <a:endParaRPr lang="en-US"/>
        </a:p>
      </dgm:t>
    </dgm:pt>
    <dgm:pt modelId="{6C264FD8-C7CE-5847-8D16-DD1C75526557}" type="pres">
      <dgm:prSet presAssocID="{F3CDDE4B-25BA-F049-BB26-BB3C24D188D0}" presName="arrow" presStyleLbl="node1" presStyleIdx="0" presStyleCnt="2" custScaleX="19613" custScaleY="100041" custRadScaleRad="97315" custRadScaleInc="-15785">
        <dgm:presLayoutVars>
          <dgm:bulletEnabled val="1"/>
        </dgm:presLayoutVars>
      </dgm:prSet>
      <dgm:spPr/>
      <dgm:t>
        <a:bodyPr/>
        <a:lstStyle/>
        <a:p>
          <a:endParaRPr lang="en-US"/>
        </a:p>
      </dgm:t>
    </dgm:pt>
    <dgm:pt modelId="{0BE8FBC5-A4C5-B043-9122-1956159B7DDC}" type="pres">
      <dgm:prSet presAssocID="{0B612F51-0BFE-0D45-9DB9-2D59928DC0A7}" presName="arrow" presStyleLbl="node1" presStyleIdx="1" presStyleCnt="2" custScaleX="17148" custScaleY="100041" custRadScaleRad="93394" custRadScaleInc="16489">
        <dgm:presLayoutVars>
          <dgm:bulletEnabled val="1"/>
        </dgm:presLayoutVars>
      </dgm:prSet>
      <dgm:spPr/>
      <dgm:t>
        <a:bodyPr/>
        <a:lstStyle/>
        <a:p>
          <a:endParaRPr lang="en-US"/>
        </a:p>
      </dgm:t>
    </dgm:pt>
  </dgm:ptLst>
  <dgm:cxnLst>
    <dgm:cxn modelId="{A7B55F64-DF24-2D43-8BBD-0D00719C1713}" srcId="{407A23EF-9C1E-8043-8592-BF948CCB41A5}" destId="{0B612F51-0BFE-0D45-9DB9-2D59928DC0A7}" srcOrd="1" destOrd="0" parTransId="{8E1D8F75-8D6F-3348-8E32-83CE4063A7D1}" sibTransId="{F6BF1167-AEE2-1A42-BCA6-6387B296E36E}"/>
    <dgm:cxn modelId="{F284BCDD-2E43-5341-BCC8-647D7C426195}" type="presOf" srcId="{0B612F51-0BFE-0D45-9DB9-2D59928DC0A7}" destId="{0BE8FBC5-A4C5-B043-9122-1956159B7DDC}" srcOrd="0" destOrd="0" presId="urn:microsoft.com/office/officeart/2005/8/layout/arrow1"/>
    <dgm:cxn modelId="{98B7FB37-9E64-0940-A227-F41E578F9717}" type="presOf" srcId="{407A23EF-9C1E-8043-8592-BF948CCB41A5}" destId="{83137854-4942-374D-AEC5-67D0A46E39D6}" srcOrd="0" destOrd="0" presId="urn:microsoft.com/office/officeart/2005/8/layout/arrow1"/>
    <dgm:cxn modelId="{CB1992C4-7709-EA45-BE59-C47F8249430F}" type="presOf" srcId="{F3CDDE4B-25BA-F049-BB26-BB3C24D188D0}" destId="{6C264FD8-C7CE-5847-8D16-DD1C75526557}" srcOrd="0" destOrd="0" presId="urn:microsoft.com/office/officeart/2005/8/layout/arrow1"/>
    <dgm:cxn modelId="{504315BF-38CE-4047-B08A-E7D64A5759C2}" srcId="{407A23EF-9C1E-8043-8592-BF948CCB41A5}" destId="{F3CDDE4B-25BA-F049-BB26-BB3C24D188D0}" srcOrd="0" destOrd="0" parTransId="{A25506D1-63FA-5349-BA5F-6833DF5BCF69}" sibTransId="{BC060784-9043-6146-BD37-AB224EB0E397}"/>
    <dgm:cxn modelId="{49194475-8A60-2947-8820-E5F10D7D4DF1}" type="presParOf" srcId="{83137854-4942-374D-AEC5-67D0A46E39D6}" destId="{6C264FD8-C7CE-5847-8D16-DD1C75526557}" srcOrd="0" destOrd="0" presId="urn:microsoft.com/office/officeart/2005/8/layout/arrow1"/>
    <dgm:cxn modelId="{BAD0B1B2-B9AB-F04C-9C79-5C430FF3D15F}" type="presParOf" srcId="{83137854-4942-374D-AEC5-67D0A46E39D6}" destId="{0BE8FBC5-A4C5-B043-9122-1956159B7DDC}"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64FD8-C7CE-5847-8D16-DD1C75526557}">
      <dsp:nvSpPr>
        <dsp:cNvPr id="0" name=""/>
        <dsp:cNvSpPr/>
      </dsp:nvSpPr>
      <dsp:spPr>
        <a:xfrm rot="16200000">
          <a:off x="1544948" y="1163916"/>
          <a:ext cx="567680" cy="2895596"/>
        </a:xfrm>
        <a:prstGeom prst="upArrow">
          <a:avLst>
            <a:gd name="adj1" fmla="val 50000"/>
            <a:gd name="adj2" fmla="val 35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n-US" sz="1200" b="1" kern="1200" dirty="0" smtClean="0">
              <a:solidFill>
                <a:schemeClr val="bg1"/>
              </a:solidFill>
            </a:rPr>
            <a:t>    Strict</a:t>
          </a:r>
          <a:endParaRPr lang="en-US" sz="1200" b="1" kern="1200" dirty="0">
            <a:solidFill>
              <a:schemeClr val="bg1"/>
            </a:solidFill>
          </a:endParaRPr>
        </a:p>
      </dsp:txBody>
      <dsp:txXfrm rot="5400000">
        <a:off x="480334" y="2469794"/>
        <a:ext cx="2796252" cy="283840"/>
      </dsp:txXfrm>
    </dsp:sp>
    <dsp:sp modelId="{0BE8FBC5-A4C5-B043-9122-1956159B7DDC}">
      <dsp:nvSpPr>
        <dsp:cNvPr id="0" name=""/>
        <dsp:cNvSpPr/>
      </dsp:nvSpPr>
      <dsp:spPr>
        <a:xfrm rot="5400000">
          <a:off x="5771624" y="1162409"/>
          <a:ext cx="496333" cy="2895596"/>
        </a:xfrm>
        <a:prstGeom prst="upArrow">
          <a:avLst>
            <a:gd name="adj1" fmla="val 50000"/>
            <a:gd name="adj2" fmla="val 35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dirty="0" smtClean="0">
              <a:solidFill>
                <a:srgbClr val="000000"/>
              </a:solidFill>
            </a:rPr>
            <a:t>                                          Laissez-faire  </a:t>
          </a:r>
          <a:endParaRPr lang="en-US" sz="1200" b="1" kern="1200" dirty="0">
            <a:solidFill>
              <a:srgbClr val="000000"/>
            </a:solidFill>
          </a:endParaRPr>
        </a:p>
      </dsp:txBody>
      <dsp:txXfrm rot="-5400000">
        <a:off x="4571993" y="2486123"/>
        <a:ext cx="2808738" cy="248167"/>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81BAFD-1BED-A44F-87A5-18CBC659A526}" type="datetimeFigureOut">
              <a:rPr lang="en-US" smtClean="0"/>
              <a:t>2013-04-07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C18F8B-8EE3-1246-89C6-3A8CA1D90628}" type="slidenum">
              <a:rPr lang="en-US" smtClean="0"/>
              <a:t>‹#›</a:t>
            </a:fld>
            <a:endParaRPr lang="en-US"/>
          </a:p>
        </p:txBody>
      </p:sp>
    </p:spTree>
    <p:extLst>
      <p:ext uri="{BB962C8B-B14F-4D97-AF65-F5344CB8AC3E}">
        <p14:creationId xmlns:p14="http://schemas.microsoft.com/office/powerpoint/2010/main" val="440690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E0AAF8-7AFA-9647-9619-197FA68CE380}" type="datetimeFigureOut">
              <a:rPr lang="en-US" smtClean="0"/>
              <a:t>2013-04-07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302B5-ABF6-D248-97D0-9B98E029631F}" type="slidenum">
              <a:rPr lang="en-US" smtClean="0"/>
              <a:t>‹#›</a:t>
            </a:fld>
            <a:endParaRPr lang="en-US"/>
          </a:p>
        </p:txBody>
      </p:sp>
    </p:spTree>
    <p:extLst>
      <p:ext uri="{BB962C8B-B14F-4D97-AF65-F5344CB8AC3E}">
        <p14:creationId xmlns:p14="http://schemas.microsoft.com/office/powerpoint/2010/main" val="34882549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E302B5-ABF6-D248-97D0-9B98E029631F}" type="slidenum">
              <a:rPr lang="en-US" smtClean="0"/>
              <a:t>1</a:t>
            </a:fld>
            <a:endParaRPr lang="en-US"/>
          </a:p>
        </p:txBody>
      </p:sp>
    </p:spTree>
    <p:extLst>
      <p:ext uri="{BB962C8B-B14F-4D97-AF65-F5344CB8AC3E}">
        <p14:creationId xmlns:p14="http://schemas.microsoft.com/office/powerpoint/2010/main" val="1374323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10</a:t>
            </a:fld>
            <a:endParaRPr lang="en-US"/>
          </a:p>
        </p:txBody>
      </p:sp>
    </p:spTree>
    <p:extLst>
      <p:ext uri="{BB962C8B-B14F-4D97-AF65-F5344CB8AC3E}">
        <p14:creationId xmlns:p14="http://schemas.microsoft.com/office/powerpoint/2010/main" val="338934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11</a:t>
            </a:fld>
            <a:endParaRPr lang="en-US"/>
          </a:p>
        </p:txBody>
      </p:sp>
    </p:spTree>
    <p:extLst>
      <p:ext uri="{BB962C8B-B14F-4D97-AF65-F5344CB8AC3E}">
        <p14:creationId xmlns:p14="http://schemas.microsoft.com/office/powerpoint/2010/main" val="377863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12</a:t>
            </a:fld>
            <a:endParaRPr lang="en-US"/>
          </a:p>
        </p:txBody>
      </p:sp>
    </p:spTree>
    <p:extLst>
      <p:ext uri="{BB962C8B-B14F-4D97-AF65-F5344CB8AC3E}">
        <p14:creationId xmlns:p14="http://schemas.microsoft.com/office/powerpoint/2010/main" val="2852453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13</a:t>
            </a:fld>
            <a:endParaRPr lang="en-US"/>
          </a:p>
        </p:txBody>
      </p:sp>
    </p:spTree>
    <p:extLst>
      <p:ext uri="{BB962C8B-B14F-4D97-AF65-F5344CB8AC3E}">
        <p14:creationId xmlns:p14="http://schemas.microsoft.com/office/powerpoint/2010/main" val="283405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14</a:t>
            </a:fld>
            <a:endParaRPr lang="en-US"/>
          </a:p>
        </p:txBody>
      </p:sp>
    </p:spTree>
    <p:extLst>
      <p:ext uri="{BB962C8B-B14F-4D97-AF65-F5344CB8AC3E}">
        <p14:creationId xmlns:p14="http://schemas.microsoft.com/office/powerpoint/2010/main" val="344739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Emad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Anba</a:t>
            </a:r>
            <a:r>
              <a:rPr lang="en-US" sz="1200" dirty="0" smtClean="0"/>
              <a:t> </a:t>
            </a:r>
            <a:r>
              <a:rPr lang="en-US" sz="1200" dirty="0" err="1" smtClean="0"/>
              <a:t>Maximous</a:t>
            </a:r>
            <a:r>
              <a:rPr lang="en-US" sz="1200" dirty="0" smtClean="0"/>
              <a:t> bishop of </a:t>
            </a:r>
            <a:r>
              <a:rPr lang="en-US" sz="1200" dirty="0" err="1" smtClean="0"/>
              <a:t>Banha</a:t>
            </a:r>
            <a:r>
              <a:rPr lang="en-US" sz="1200" dirty="0" smtClean="0"/>
              <a:t>:  “Kids are raised as you behave, not as you want” (</a:t>
            </a:r>
            <a:r>
              <a:rPr lang="en-US" sz="1200" dirty="0" err="1" smtClean="0"/>
              <a:t>Bassem</a:t>
            </a:r>
            <a:r>
              <a:rPr lang="en-US" sz="1200" dirty="0" smtClean="0"/>
              <a:t> </a:t>
            </a:r>
            <a:r>
              <a:rPr lang="en-US" sz="1200" dirty="0" err="1" smtClean="0"/>
              <a:t>Necola</a:t>
            </a:r>
            <a:r>
              <a:rPr lang="en-US" sz="1200" dirty="0" smtClean="0"/>
              <a: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parents that overreact because they were embarrassed from their kids behavior (hit </a:t>
            </a:r>
            <a:r>
              <a:rPr lang="en-US" sz="1200" dirty="0" err="1" smtClean="0"/>
              <a:t>Abouna's</a:t>
            </a:r>
            <a:r>
              <a:rPr lang="en-US" sz="1200" dirty="0" smtClean="0"/>
              <a:t> kid, swore at a servant, danced in front of the altar,</a:t>
            </a:r>
          </a:p>
          <a:p>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15</a:t>
            </a:fld>
            <a:endParaRPr lang="en-US"/>
          </a:p>
        </p:txBody>
      </p:sp>
    </p:spTree>
    <p:extLst>
      <p:ext uri="{BB962C8B-B14F-4D97-AF65-F5344CB8AC3E}">
        <p14:creationId xmlns:p14="http://schemas.microsoft.com/office/powerpoint/2010/main" val="212242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16</a:t>
            </a:fld>
            <a:endParaRPr lang="en-US"/>
          </a:p>
        </p:txBody>
      </p:sp>
    </p:spTree>
    <p:extLst>
      <p:ext uri="{BB962C8B-B14F-4D97-AF65-F5344CB8AC3E}">
        <p14:creationId xmlns:p14="http://schemas.microsoft.com/office/powerpoint/2010/main" val="2122424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17</a:t>
            </a:fld>
            <a:endParaRPr lang="en-US"/>
          </a:p>
        </p:txBody>
      </p:sp>
    </p:spTree>
    <p:extLst>
      <p:ext uri="{BB962C8B-B14F-4D97-AF65-F5344CB8AC3E}">
        <p14:creationId xmlns:p14="http://schemas.microsoft.com/office/powerpoint/2010/main" val="1025323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18</a:t>
            </a:fld>
            <a:endParaRPr lang="en-US"/>
          </a:p>
        </p:txBody>
      </p:sp>
    </p:spTree>
    <p:extLst>
      <p:ext uri="{BB962C8B-B14F-4D97-AF65-F5344CB8AC3E}">
        <p14:creationId xmlns:p14="http://schemas.microsoft.com/office/powerpoint/2010/main" val="1388250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How he helps, how he rushes to serve, how he balances between serving and letting them serve, how they use money. </a:t>
            </a:r>
          </a:p>
          <a:p>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19</a:t>
            </a:fld>
            <a:endParaRPr lang="en-US"/>
          </a:p>
        </p:txBody>
      </p:sp>
    </p:spTree>
    <p:extLst>
      <p:ext uri="{BB962C8B-B14F-4D97-AF65-F5344CB8AC3E}">
        <p14:creationId xmlns:p14="http://schemas.microsoft.com/office/powerpoint/2010/main" val="356750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p>
          <a:p>
            <a:r>
              <a:rPr lang="en-US" dirty="0" smtClean="0"/>
              <a:t>Purpose Driven Life</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a:t>
            </a:fld>
            <a:endParaRPr lang="en-US"/>
          </a:p>
        </p:txBody>
      </p:sp>
    </p:spTree>
    <p:extLst>
      <p:ext uri="{BB962C8B-B14F-4D97-AF65-F5344CB8AC3E}">
        <p14:creationId xmlns:p14="http://schemas.microsoft.com/office/powerpoint/2010/main" val="1791621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20</a:t>
            </a:fld>
            <a:endParaRPr lang="en-US"/>
          </a:p>
        </p:txBody>
      </p:sp>
    </p:spTree>
    <p:extLst>
      <p:ext uri="{BB962C8B-B14F-4D97-AF65-F5344CB8AC3E}">
        <p14:creationId xmlns:p14="http://schemas.microsoft.com/office/powerpoint/2010/main" val="3591183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21</a:t>
            </a:fld>
            <a:endParaRPr lang="en-US"/>
          </a:p>
        </p:txBody>
      </p:sp>
    </p:spTree>
    <p:extLst>
      <p:ext uri="{BB962C8B-B14F-4D97-AF65-F5344CB8AC3E}">
        <p14:creationId xmlns:p14="http://schemas.microsoft.com/office/powerpoint/2010/main" val="2433560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22</a:t>
            </a:fld>
            <a:endParaRPr lang="en-US"/>
          </a:p>
        </p:txBody>
      </p:sp>
    </p:spTree>
    <p:extLst>
      <p:ext uri="{BB962C8B-B14F-4D97-AF65-F5344CB8AC3E}">
        <p14:creationId xmlns:p14="http://schemas.microsoft.com/office/powerpoint/2010/main" val="3279004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23</a:t>
            </a:fld>
            <a:endParaRPr lang="en-US"/>
          </a:p>
        </p:txBody>
      </p:sp>
    </p:spTree>
    <p:extLst>
      <p:ext uri="{BB962C8B-B14F-4D97-AF65-F5344CB8AC3E}">
        <p14:creationId xmlns:p14="http://schemas.microsoft.com/office/powerpoint/2010/main" val="1557995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24</a:t>
            </a:fld>
            <a:endParaRPr lang="en-US"/>
          </a:p>
        </p:txBody>
      </p:sp>
    </p:spTree>
    <p:extLst>
      <p:ext uri="{BB962C8B-B14F-4D97-AF65-F5344CB8AC3E}">
        <p14:creationId xmlns:p14="http://schemas.microsoft.com/office/powerpoint/2010/main" val="3390654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25</a:t>
            </a:fld>
            <a:endParaRPr lang="en-US"/>
          </a:p>
        </p:txBody>
      </p:sp>
    </p:spTree>
    <p:extLst>
      <p:ext uri="{BB962C8B-B14F-4D97-AF65-F5344CB8AC3E}">
        <p14:creationId xmlns:p14="http://schemas.microsoft.com/office/powerpoint/2010/main" val="3359248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26</a:t>
            </a:fld>
            <a:endParaRPr lang="en-US"/>
          </a:p>
        </p:txBody>
      </p:sp>
    </p:spTree>
    <p:extLst>
      <p:ext uri="{BB962C8B-B14F-4D97-AF65-F5344CB8AC3E}">
        <p14:creationId xmlns:p14="http://schemas.microsoft.com/office/powerpoint/2010/main" val="4238007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27</a:t>
            </a:fld>
            <a:endParaRPr lang="en-US"/>
          </a:p>
        </p:txBody>
      </p:sp>
    </p:spTree>
    <p:extLst>
      <p:ext uri="{BB962C8B-B14F-4D97-AF65-F5344CB8AC3E}">
        <p14:creationId xmlns:p14="http://schemas.microsoft.com/office/powerpoint/2010/main" val="2547101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p>
          <a:p>
            <a:r>
              <a:rPr lang="en-US" dirty="0" smtClean="0"/>
              <a:t>(so you save their eyes, keep them healthy, connect with them, not have to police them all day</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28</a:t>
            </a:fld>
            <a:endParaRPr lang="en-US"/>
          </a:p>
        </p:txBody>
      </p:sp>
    </p:spTree>
    <p:extLst>
      <p:ext uri="{BB962C8B-B14F-4D97-AF65-F5344CB8AC3E}">
        <p14:creationId xmlns:p14="http://schemas.microsoft.com/office/powerpoint/2010/main" val="2701783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29</a:t>
            </a:fld>
            <a:endParaRPr lang="en-US"/>
          </a:p>
        </p:txBody>
      </p:sp>
    </p:spTree>
    <p:extLst>
      <p:ext uri="{BB962C8B-B14F-4D97-AF65-F5344CB8AC3E}">
        <p14:creationId xmlns:p14="http://schemas.microsoft.com/office/powerpoint/2010/main" val="376778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p>
          <a:p>
            <a:r>
              <a:rPr lang="en-US" dirty="0" smtClean="0"/>
              <a:t>Some think conflict between these two</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a:t>
            </a:fld>
            <a:endParaRPr lang="en-US"/>
          </a:p>
        </p:txBody>
      </p:sp>
    </p:spTree>
    <p:extLst>
      <p:ext uri="{BB962C8B-B14F-4D97-AF65-F5344CB8AC3E}">
        <p14:creationId xmlns:p14="http://schemas.microsoft.com/office/powerpoint/2010/main" val="3566247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30</a:t>
            </a:fld>
            <a:endParaRPr lang="en-US"/>
          </a:p>
        </p:txBody>
      </p:sp>
    </p:spTree>
    <p:extLst>
      <p:ext uri="{BB962C8B-B14F-4D97-AF65-F5344CB8AC3E}">
        <p14:creationId xmlns:p14="http://schemas.microsoft.com/office/powerpoint/2010/main" val="3131751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31</a:t>
            </a:fld>
            <a:endParaRPr lang="en-US"/>
          </a:p>
        </p:txBody>
      </p:sp>
    </p:spTree>
    <p:extLst>
      <p:ext uri="{BB962C8B-B14F-4D97-AF65-F5344CB8AC3E}">
        <p14:creationId xmlns:p14="http://schemas.microsoft.com/office/powerpoint/2010/main" val="3957502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Emad</a:t>
            </a:r>
          </a:p>
          <a:p>
            <a:r>
              <a:rPr lang="en-US" sz="1400" dirty="0" smtClean="0"/>
              <a:t>Build their confidence, build their confidence, build their confidence</a:t>
            </a:r>
          </a:p>
          <a:p>
            <a:pPr lvl="1">
              <a:buFont typeface="Arial"/>
              <a:buChar char="•"/>
            </a:pPr>
            <a:r>
              <a:rPr lang="en-US" sz="1400" dirty="0" smtClean="0"/>
              <a:t>Protect their confidence so they can handle everything that challenges them while you are not there to protect them against attacks on (faith, looks/beauty, smarts, them saying no, decisions, friendship choices, backgrounds and culture/heritage, ..) </a:t>
            </a:r>
          </a:p>
          <a:p>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32</a:t>
            </a:fld>
            <a:endParaRPr lang="en-US"/>
          </a:p>
        </p:txBody>
      </p:sp>
    </p:spTree>
    <p:extLst>
      <p:ext uri="{BB962C8B-B14F-4D97-AF65-F5344CB8AC3E}">
        <p14:creationId xmlns:p14="http://schemas.microsoft.com/office/powerpoint/2010/main" val="3985516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33</a:t>
            </a:fld>
            <a:endParaRPr lang="en-US"/>
          </a:p>
        </p:txBody>
      </p:sp>
    </p:spTree>
    <p:extLst>
      <p:ext uri="{BB962C8B-B14F-4D97-AF65-F5344CB8AC3E}">
        <p14:creationId xmlns:p14="http://schemas.microsoft.com/office/powerpoint/2010/main" val="1084928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34</a:t>
            </a:fld>
            <a:endParaRPr lang="en-US"/>
          </a:p>
        </p:txBody>
      </p:sp>
    </p:spTree>
    <p:extLst>
      <p:ext uri="{BB962C8B-B14F-4D97-AF65-F5344CB8AC3E}">
        <p14:creationId xmlns:p14="http://schemas.microsoft.com/office/powerpoint/2010/main" val="1781307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35</a:t>
            </a:fld>
            <a:endParaRPr lang="en-US"/>
          </a:p>
        </p:txBody>
      </p:sp>
    </p:spTree>
    <p:extLst>
      <p:ext uri="{BB962C8B-B14F-4D97-AF65-F5344CB8AC3E}">
        <p14:creationId xmlns:p14="http://schemas.microsoft.com/office/powerpoint/2010/main" val="1279574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36</a:t>
            </a:fld>
            <a:endParaRPr lang="en-US"/>
          </a:p>
        </p:txBody>
      </p:sp>
    </p:spTree>
    <p:extLst>
      <p:ext uri="{BB962C8B-B14F-4D97-AF65-F5344CB8AC3E}">
        <p14:creationId xmlns:p14="http://schemas.microsoft.com/office/powerpoint/2010/main" val="78437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4</a:t>
            </a:fld>
            <a:endParaRPr lang="en-US"/>
          </a:p>
        </p:txBody>
      </p:sp>
    </p:spTree>
    <p:extLst>
      <p:ext uri="{BB962C8B-B14F-4D97-AF65-F5344CB8AC3E}">
        <p14:creationId xmlns:p14="http://schemas.microsoft.com/office/powerpoint/2010/main" val="78437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5</a:t>
            </a:fld>
            <a:endParaRPr lang="en-US"/>
          </a:p>
        </p:txBody>
      </p:sp>
    </p:spTree>
    <p:extLst>
      <p:ext uri="{BB962C8B-B14F-4D97-AF65-F5344CB8AC3E}">
        <p14:creationId xmlns:p14="http://schemas.microsoft.com/office/powerpoint/2010/main" val="216883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6</a:t>
            </a:fld>
            <a:endParaRPr lang="en-US"/>
          </a:p>
        </p:txBody>
      </p:sp>
    </p:spTree>
    <p:extLst>
      <p:ext uri="{BB962C8B-B14F-4D97-AF65-F5344CB8AC3E}">
        <p14:creationId xmlns:p14="http://schemas.microsoft.com/office/powerpoint/2010/main" val="268851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7</a:t>
            </a:fld>
            <a:endParaRPr lang="en-US"/>
          </a:p>
        </p:txBody>
      </p:sp>
    </p:spTree>
    <p:extLst>
      <p:ext uri="{BB962C8B-B14F-4D97-AF65-F5344CB8AC3E}">
        <p14:creationId xmlns:p14="http://schemas.microsoft.com/office/powerpoint/2010/main" val="274344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8</a:t>
            </a:fld>
            <a:endParaRPr lang="en-US"/>
          </a:p>
        </p:txBody>
      </p:sp>
    </p:spTree>
    <p:extLst>
      <p:ext uri="{BB962C8B-B14F-4D97-AF65-F5344CB8AC3E}">
        <p14:creationId xmlns:p14="http://schemas.microsoft.com/office/powerpoint/2010/main" val="283151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Emad</a:t>
            </a:r>
          </a:p>
          <a:p>
            <a:r>
              <a:rPr lang="en-US" dirty="0" smtClean="0"/>
              <a:t>Some parents may experience their kids desire to disassociate</a:t>
            </a:r>
          </a:p>
          <a:p>
            <a:r>
              <a:rPr lang="en-US" dirty="0" smtClean="0"/>
              <a:t>Don’t resent that, but realign them </a:t>
            </a:r>
            <a:endParaRPr lang="en-US" dirty="0"/>
          </a:p>
        </p:txBody>
      </p:sp>
      <p:sp>
        <p:nvSpPr>
          <p:cNvPr id="4" name="Slide Number Placeholder 3"/>
          <p:cNvSpPr>
            <a:spLocks noGrp="1"/>
          </p:cNvSpPr>
          <p:nvPr>
            <p:ph type="sldNum" sz="quarter" idx="10"/>
          </p:nvPr>
        </p:nvSpPr>
        <p:spPr/>
        <p:txBody>
          <a:bodyPr/>
          <a:lstStyle/>
          <a:p>
            <a:fld id="{5FE302B5-ABF6-D248-97D0-9B98E029631F}" type="slidenum">
              <a:rPr lang="en-US" smtClean="0"/>
              <a:t>9</a:t>
            </a:fld>
            <a:endParaRPr lang="en-US"/>
          </a:p>
        </p:txBody>
      </p:sp>
    </p:spTree>
    <p:extLst>
      <p:ext uri="{BB962C8B-B14F-4D97-AF65-F5344CB8AC3E}">
        <p14:creationId xmlns:p14="http://schemas.microsoft.com/office/powerpoint/2010/main" val="264759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63B233EF-7140-2549-BA6E-0E95EDED545E}" type="datetime1">
              <a:rPr lang="en-CA" smtClean="0"/>
              <a:t>2013-04-07</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1EEBA33-C60F-4CFA-A7D1-8BDD77B97723}"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4CB4DF-964F-D94E-B1C9-ED90FF0640B8}" type="datetime1">
              <a:rPr lang="en-CA" smtClean="0"/>
              <a:t>2013-04-07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EBA33-C60F-4CFA-A7D1-8BDD77B97723}"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61216-1E15-4A43-B7D1-CB0007FBBA6E}" type="datetime1">
              <a:rPr lang="en-CA" smtClean="0"/>
              <a:t>2013-04-07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EBA33-C60F-4CFA-A7D1-8BDD77B97723}"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AEC537-68A1-774E-B066-2D8EE4ADD547}" type="datetime1">
              <a:rPr lang="en-CA" smtClean="0"/>
              <a:t>2013-04-07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EBA33-C60F-4CFA-A7D1-8BDD77B97723}"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0F6548-89E6-2942-A68B-F95286DDF818}" type="datetime1">
              <a:rPr lang="en-CA" smtClean="0"/>
              <a:t>2013-04-07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EBA33-C60F-4CFA-A7D1-8BDD77B9772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41FB69F-838D-1348-A195-956086C323B3}" type="datetime1">
              <a:rPr lang="en-CA" smtClean="0"/>
              <a:t>2013-04-07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EBA33-C60F-4CFA-A7D1-8BDD77B97723}"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D5E89A-191C-4A42-A406-B4B9CA867DDD}" type="datetime1">
              <a:rPr lang="en-CA" smtClean="0"/>
              <a:t>2013-04-07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EBA33-C60F-4CFA-A7D1-8BDD77B97723}"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F2C7D3F-3E77-5A45-96F0-C6FB5E23A85F}" type="datetime1">
              <a:rPr lang="en-CA" smtClean="0"/>
              <a:t>2013-04-07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EBA33-C60F-4CFA-A7D1-8BDD77B97723}"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F10AB-544F-6345-96D8-2ED946AD9967}" type="datetime1">
              <a:rPr lang="en-CA" smtClean="0"/>
              <a:t>2013-04-07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EBA33-C60F-4CFA-A7D1-8BDD77B9772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3A8608-5322-7249-8588-B33633F30C3B}" type="datetime1">
              <a:rPr lang="en-CA" smtClean="0"/>
              <a:t>2013-04-07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EBA33-C60F-4CFA-A7D1-8BDD77B9772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2A458-9D93-FB48-B298-ED8F812C04F7}" type="datetime1">
              <a:rPr lang="en-CA" smtClean="0"/>
              <a:t>2013-04-07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EBA33-C60F-4CFA-A7D1-8BDD77B9772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50000"/>
                <a:satMod val="340000"/>
                <a:lumMod val="40000"/>
              </a:schemeClr>
              <a:schemeClr val="bg2">
                <a:tint val="92000"/>
                <a:shade val="94000"/>
                <a:hueMod val="110000"/>
                <a:satMod val="236000"/>
                <a:lumMod val="120000"/>
              </a:schemeClr>
            </a:duotone>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6A32A82-54C2-0440-B821-40C473BB6B4D}" type="datetime1">
              <a:rPr lang="en-CA" smtClean="0"/>
              <a:t>2013-04-07</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1EEBA33-C60F-4CFA-A7D1-8BDD77B9772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341" y="935018"/>
            <a:ext cx="7503459" cy="1731982"/>
          </a:xfrm>
        </p:spPr>
        <p:txBody>
          <a:bodyPr/>
          <a:lstStyle/>
          <a:p>
            <a:r>
              <a:rPr lang="en-US" dirty="0" smtClean="0"/>
              <a:t>Family In Christ</a:t>
            </a:r>
            <a:br>
              <a:rPr lang="en-US" dirty="0" smtClean="0"/>
            </a:br>
            <a:r>
              <a:rPr lang="en-US" sz="4000" dirty="0" smtClean="0"/>
              <a:t>Program</a:t>
            </a:r>
            <a:endParaRPr lang="en-US" sz="4000" dirty="0"/>
          </a:p>
        </p:txBody>
      </p:sp>
      <p:sp>
        <p:nvSpPr>
          <p:cNvPr id="3" name="Subtitle 2"/>
          <p:cNvSpPr>
            <a:spLocks noGrp="1"/>
          </p:cNvSpPr>
          <p:nvPr>
            <p:ph type="subTitle" idx="1"/>
          </p:nvPr>
        </p:nvSpPr>
        <p:spPr>
          <a:xfrm>
            <a:off x="1295400" y="4267200"/>
            <a:ext cx="6629400" cy="1752600"/>
          </a:xfrm>
        </p:spPr>
        <p:txBody>
          <a:bodyPr/>
          <a:lstStyle/>
          <a:p>
            <a:r>
              <a:rPr lang="en-US" sz="3000" dirty="0" smtClean="0"/>
              <a:t>Session 5 – Tips to Raise our Children In Western Society</a:t>
            </a:r>
          </a:p>
          <a:p>
            <a:r>
              <a:rPr lang="en-US" dirty="0" smtClean="0"/>
              <a:t>Sunday, April 7, 2013</a:t>
            </a:r>
          </a:p>
        </p:txBody>
      </p:sp>
      <p:sp>
        <p:nvSpPr>
          <p:cNvPr id="4" name="Slide Number Placeholder 3"/>
          <p:cNvSpPr>
            <a:spLocks noGrp="1"/>
          </p:cNvSpPr>
          <p:nvPr>
            <p:ph type="sldNum" sz="quarter" idx="12"/>
          </p:nvPr>
        </p:nvSpPr>
        <p:spPr/>
        <p:txBody>
          <a:bodyPr/>
          <a:lstStyle/>
          <a:p>
            <a:fld id="{41EEBA33-C60F-4CFA-A7D1-8BDD77B97723}" type="slidenum">
              <a:rPr lang="en-US" smtClean="0"/>
              <a:t>1</a:t>
            </a:fld>
            <a:endParaRPr lang="en-US"/>
          </a:p>
        </p:txBody>
      </p:sp>
    </p:spTree>
    <p:extLst>
      <p:ext uri="{BB962C8B-B14F-4D97-AF65-F5344CB8AC3E}">
        <p14:creationId xmlns:p14="http://schemas.microsoft.com/office/powerpoint/2010/main" val="18864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708515237"/>
              </p:ext>
            </p:extLst>
          </p:nvPr>
        </p:nvGraphicFramePr>
        <p:xfrm>
          <a:off x="609600" y="3657600"/>
          <a:ext cx="79248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smtClean="0"/>
              <a:t>2 Extremes</a:t>
            </a:r>
            <a:endParaRPr lang="en-US" dirty="0"/>
          </a:p>
        </p:txBody>
      </p:sp>
      <p:sp>
        <p:nvSpPr>
          <p:cNvPr id="3" name="Content Placeholder 2"/>
          <p:cNvSpPr>
            <a:spLocks noGrp="1"/>
          </p:cNvSpPr>
          <p:nvPr>
            <p:ph sz="quarter" idx="13"/>
          </p:nvPr>
        </p:nvSpPr>
        <p:spPr>
          <a:xfrm>
            <a:off x="685800" y="2240280"/>
            <a:ext cx="3803904" cy="1645920"/>
          </a:xfrm>
        </p:spPr>
        <p:txBody>
          <a:bodyPr>
            <a:normAutofit fontScale="92500"/>
          </a:bodyPr>
          <a:lstStyle/>
          <a:p>
            <a:r>
              <a:rPr lang="en-US" dirty="0" smtClean="0"/>
              <a:t>Strict</a:t>
            </a:r>
          </a:p>
          <a:p>
            <a:pPr lvl="1">
              <a:buFont typeface="Arial"/>
              <a:buChar char="•"/>
            </a:pPr>
            <a:r>
              <a:rPr lang="en-US" dirty="0" smtClean="0"/>
              <a:t>Very controlling</a:t>
            </a:r>
          </a:p>
          <a:p>
            <a:pPr lvl="1">
              <a:buFont typeface="Arial"/>
              <a:buChar char="•"/>
            </a:pPr>
            <a:r>
              <a:rPr lang="en-US" dirty="0" smtClean="0"/>
              <a:t>Don’t allow anything</a:t>
            </a:r>
          </a:p>
          <a:p>
            <a:pPr lvl="1">
              <a:buFont typeface="Arial"/>
              <a:buChar char="•"/>
            </a:pPr>
            <a:r>
              <a:rPr lang="en-US" dirty="0" smtClean="0"/>
              <a:t>Uses physical discipline</a:t>
            </a:r>
          </a:p>
        </p:txBody>
      </p:sp>
      <p:sp>
        <p:nvSpPr>
          <p:cNvPr id="4" name="Content Placeholder 3"/>
          <p:cNvSpPr>
            <a:spLocks noGrp="1"/>
          </p:cNvSpPr>
          <p:nvPr>
            <p:ph sz="quarter" idx="14"/>
          </p:nvPr>
        </p:nvSpPr>
        <p:spPr>
          <a:xfrm>
            <a:off x="4645151" y="2240280"/>
            <a:ext cx="3803904" cy="1645920"/>
          </a:xfrm>
        </p:spPr>
        <p:txBody>
          <a:bodyPr/>
          <a:lstStyle/>
          <a:p>
            <a:r>
              <a:rPr lang="en-US" dirty="0" smtClean="0"/>
              <a:t>Laissez-faire</a:t>
            </a:r>
          </a:p>
          <a:p>
            <a:pPr lvl="1">
              <a:buFont typeface="Arial"/>
              <a:buChar char="•"/>
            </a:pPr>
            <a:r>
              <a:rPr lang="en-US" dirty="0" smtClean="0"/>
              <a:t>Everything is ok</a:t>
            </a:r>
          </a:p>
          <a:p>
            <a:pPr lvl="1">
              <a:buFont typeface="Arial"/>
              <a:buChar char="•"/>
            </a:pPr>
            <a:r>
              <a:rPr lang="en-US" dirty="0" smtClean="0"/>
              <a:t>No real rules or limits</a:t>
            </a:r>
            <a:endParaRPr lang="en-US" dirty="0"/>
          </a:p>
        </p:txBody>
      </p:sp>
      <p:sp>
        <p:nvSpPr>
          <p:cNvPr id="5" name="Content Placeholder 3"/>
          <p:cNvSpPr txBox="1">
            <a:spLocks/>
          </p:cNvSpPr>
          <p:nvPr/>
        </p:nvSpPr>
        <p:spPr>
          <a:xfrm>
            <a:off x="2133600" y="3992880"/>
            <a:ext cx="4724400" cy="1645920"/>
          </a:xfrm>
          <a:prstGeom prst="rect">
            <a:avLst/>
          </a:prstGeom>
        </p:spPr>
        <p:txBody>
          <a:bodyPr vert="horz" lIns="91440" tIns="45720" rIns="91440" bIns="45720" rtlCol="0">
            <a:normAutofit lnSpcReduction="1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r>
              <a:rPr lang="en-US" dirty="0" smtClean="0"/>
              <a:t>Balanced approach best</a:t>
            </a:r>
          </a:p>
          <a:p>
            <a:pPr lvl="1">
              <a:buFont typeface="Arial"/>
              <a:buChar char="•"/>
            </a:pPr>
            <a:r>
              <a:rPr lang="en-US" dirty="0" smtClean="0"/>
              <a:t>Immerse them in love</a:t>
            </a:r>
          </a:p>
          <a:p>
            <a:pPr lvl="1">
              <a:buFont typeface="Arial"/>
              <a:buChar char="•"/>
            </a:pPr>
            <a:r>
              <a:rPr lang="en-US" dirty="0" smtClean="0"/>
              <a:t>Implement strong discipline</a:t>
            </a:r>
          </a:p>
          <a:p>
            <a:pPr lvl="1">
              <a:buFont typeface="Arial"/>
              <a:buChar char="•"/>
            </a:pPr>
            <a:r>
              <a:rPr lang="en-US" dirty="0" smtClean="0"/>
              <a:t>Pick your battles</a:t>
            </a:r>
            <a:endParaRPr lang="en-US" dirty="0"/>
          </a:p>
        </p:txBody>
      </p:sp>
      <p:sp>
        <p:nvSpPr>
          <p:cNvPr id="7" name="Rectangle 6"/>
          <p:cNvSpPr/>
          <p:nvPr/>
        </p:nvSpPr>
        <p:spPr>
          <a:xfrm>
            <a:off x="2743200" y="6019800"/>
            <a:ext cx="3407758" cy="461665"/>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CA" sz="2400" b="1" dirty="0" smtClean="0">
                <a:ln w="3175" cmpd="sng">
                  <a:solidFill>
                    <a:schemeClr val="accent2"/>
                  </a:solidFill>
                  <a:prstDash val="solid"/>
                </a:ln>
                <a:solidFill>
                  <a:schemeClr val="accent1"/>
                </a:solidFill>
                <a:effectLst>
                  <a:outerShdw blurRad="41275" dist="20320" dir="1800000" algn="tl" rotWithShape="0">
                    <a:srgbClr val="000000">
                      <a:alpha val="40000"/>
                    </a:srgbClr>
                  </a:outerShdw>
                </a:effectLst>
              </a:rPr>
              <a:t>Balanced Approach</a:t>
            </a:r>
            <a:endParaRPr lang="en-CA" sz="2400" b="1" dirty="0">
              <a:ln w="3175" cmpd="sng">
                <a:solidFill>
                  <a:schemeClr val="accent2"/>
                </a:solidFill>
                <a:prstDash val="solid"/>
              </a:ln>
              <a:solidFill>
                <a:schemeClr val="accent1"/>
              </a:solidFill>
              <a:effectLst>
                <a:outerShdw blurRad="41275" dist="20320" dir="1800000" algn="tl" rotWithShape="0">
                  <a:srgbClr val="000000">
                    <a:alpha val="40000"/>
                  </a:srgbClr>
                </a:outerShdw>
              </a:effectLst>
            </a:endParaRPr>
          </a:p>
        </p:txBody>
      </p:sp>
      <p:sp>
        <p:nvSpPr>
          <p:cNvPr id="8" name="Slide Number Placeholder 7"/>
          <p:cNvSpPr>
            <a:spLocks noGrp="1"/>
          </p:cNvSpPr>
          <p:nvPr>
            <p:ph type="sldNum" sz="quarter" idx="12"/>
          </p:nvPr>
        </p:nvSpPr>
        <p:spPr/>
        <p:txBody>
          <a:bodyPr/>
          <a:lstStyle/>
          <a:p>
            <a:fld id="{41EEBA33-C60F-4CFA-A7D1-8BDD77B97723}" type="slidenum">
              <a:rPr lang="en-US" smtClean="0"/>
              <a:t>10</a:t>
            </a:fld>
            <a:endParaRPr lang="en-US"/>
          </a:p>
        </p:txBody>
      </p:sp>
    </p:spTree>
    <p:extLst>
      <p:ext uri="{BB962C8B-B14F-4D97-AF65-F5344CB8AC3E}">
        <p14:creationId xmlns:p14="http://schemas.microsoft.com/office/powerpoint/2010/main" val="72632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dissolve">
                                      <p:cBhvr>
                                        <p:cTn id="21" dur="500"/>
                                        <p:tgtEl>
                                          <p:spTgt spid="4">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dissolve">
                                      <p:cBhvr>
                                        <p:cTn id="24" dur="500"/>
                                        <p:tgtEl>
                                          <p:spTgt spid="4">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dissolv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56263" cy="1054250"/>
          </a:xfrm>
        </p:spPr>
        <p:txBody>
          <a:bodyPr/>
          <a:lstStyle/>
          <a:p>
            <a:r>
              <a:rPr lang="en-US" dirty="0" smtClean="0"/>
              <a:t>Train Them Up Early</a:t>
            </a:r>
            <a:endParaRPr lang="en-US" dirty="0"/>
          </a:p>
        </p:txBody>
      </p:sp>
      <p:sp>
        <p:nvSpPr>
          <p:cNvPr id="5" name="Content Placeholder 4"/>
          <p:cNvSpPr>
            <a:spLocks noGrp="1"/>
          </p:cNvSpPr>
          <p:nvPr>
            <p:ph sz="quarter" idx="13"/>
          </p:nvPr>
        </p:nvSpPr>
        <p:spPr>
          <a:xfrm>
            <a:off x="685800" y="2240280"/>
            <a:ext cx="7772400" cy="3877056"/>
          </a:xfrm>
        </p:spPr>
        <p:txBody>
          <a:bodyPr>
            <a:normAutofit/>
          </a:bodyPr>
          <a:lstStyle/>
          <a:p>
            <a:r>
              <a:rPr lang="en-US" b="1" dirty="0"/>
              <a:t>Proverbs 22:6 ”</a:t>
            </a:r>
            <a:r>
              <a:rPr lang="en-US" dirty="0"/>
              <a:t>Train up a child in the way he should go, and when he is old he will not depart from it.</a:t>
            </a:r>
            <a:r>
              <a:rPr lang="en-US" dirty="0" smtClean="0"/>
              <a:t>”</a:t>
            </a:r>
            <a:br>
              <a:rPr lang="en-US" dirty="0" smtClean="0"/>
            </a:br>
            <a:r>
              <a:rPr lang="en-US" dirty="0" smtClean="0"/>
              <a:t/>
            </a:r>
            <a:br>
              <a:rPr lang="en-US" dirty="0" smtClean="0"/>
            </a:br>
            <a:r>
              <a:rPr lang="ar-sa" b="1" dirty="0"/>
              <a:t> </a:t>
            </a:r>
            <a:r>
              <a:rPr lang="en-CA" b="1" dirty="0"/>
              <a:t> </a:t>
            </a:r>
            <a:r>
              <a:rPr lang="ar-sa" sz="2900" dirty="0"/>
              <a:t>دَرِّبِ الْوَلَدَ بِمُقْتَضَى مَوَاهِبِهِ وَطَبِيعَتِهِ، فَمَتَى شَاخَ لاَ يَمِيلُ عَنْهَا.</a:t>
            </a:r>
            <a:r>
              <a:rPr lang="en-US" sz="2900" dirty="0"/>
              <a:t/>
            </a:r>
            <a:br>
              <a:rPr lang="en-US" sz="2900" dirty="0"/>
            </a:br>
            <a:endParaRPr lang="en-US" sz="2900" dirty="0" smtClean="0"/>
          </a:p>
          <a:p>
            <a:r>
              <a:rPr lang="en-US" dirty="0" smtClean="0"/>
              <a:t>We will reap what we sow in our children</a:t>
            </a:r>
          </a:p>
          <a:p>
            <a:r>
              <a:rPr lang="en-US" dirty="0" smtClean="0"/>
              <a:t>Children learn better at a younger age</a:t>
            </a:r>
          </a:p>
          <a:p>
            <a:pPr lvl="1">
              <a:buFont typeface="Arial"/>
              <a:buChar char="•"/>
            </a:pPr>
            <a:r>
              <a:rPr lang="en-US" dirty="0" smtClean="0"/>
              <a:t>Ex: languages best learned by age 5</a:t>
            </a:r>
          </a:p>
        </p:txBody>
      </p:sp>
      <p:pic>
        <p:nvPicPr>
          <p:cNvPr id="6" name="Picture 5"/>
          <p:cNvPicPr>
            <a:picLocks noChangeAspect="1"/>
          </p:cNvPicPr>
          <p:nvPr/>
        </p:nvPicPr>
        <p:blipFill>
          <a:blip r:embed="rId3"/>
          <a:stretch>
            <a:fillRect/>
          </a:stretch>
        </p:blipFill>
        <p:spPr>
          <a:xfrm>
            <a:off x="6934200" y="4343400"/>
            <a:ext cx="1933724" cy="1287473"/>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41EEBA33-C60F-4CFA-A7D1-8BDD77B97723}" type="slidenum">
              <a:rPr lang="en-US" smtClean="0"/>
              <a:t>11</a:t>
            </a:fld>
            <a:endParaRPr lang="en-US"/>
          </a:p>
        </p:txBody>
      </p:sp>
    </p:spTree>
    <p:extLst>
      <p:ext uri="{BB962C8B-B14F-4D97-AF65-F5344CB8AC3E}">
        <p14:creationId xmlns:p14="http://schemas.microsoft.com/office/powerpoint/2010/main" val="3772931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442063" cy="1054250"/>
          </a:xfrm>
        </p:spPr>
        <p:txBody>
          <a:bodyPr/>
          <a:lstStyle/>
          <a:p>
            <a:r>
              <a:rPr lang="en-US" dirty="0" smtClean="0"/>
              <a:t>Train Them Up Early </a:t>
            </a:r>
            <a:r>
              <a:rPr lang="en-US" sz="2400" dirty="0" smtClean="0"/>
              <a:t>(cont’d)</a:t>
            </a:r>
            <a:endParaRPr lang="en-US" sz="2400" dirty="0"/>
          </a:p>
        </p:txBody>
      </p:sp>
      <p:sp>
        <p:nvSpPr>
          <p:cNvPr id="5" name="Content Placeholder 4"/>
          <p:cNvSpPr>
            <a:spLocks noGrp="1"/>
          </p:cNvSpPr>
          <p:nvPr>
            <p:ph sz="quarter" idx="13"/>
          </p:nvPr>
        </p:nvSpPr>
        <p:spPr>
          <a:xfrm>
            <a:off x="685800" y="2240280"/>
            <a:ext cx="7772400" cy="3877056"/>
          </a:xfrm>
        </p:spPr>
        <p:txBody>
          <a:bodyPr>
            <a:normAutofit/>
          </a:bodyPr>
          <a:lstStyle/>
          <a:p>
            <a:r>
              <a:rPr lang="en-US" dirty="0" smtClean="0"/>
              <a:t>The earlier we expose them to a Godly life, the easier it will be for them to accept it and to return to it should they stray</a:t>
            </a:r>
          </a:p>
          <a:p>
            <a:r>
              <a:rPr lang="en-US" dirty="0" smtClean="0"/>
              <a:t>When it comes to spiritual exercises, we say, “Haram, they’re still young”</a:t>
            </a:r>
          </a:p>
          <a:p>
            <a:pPr lvl="1">
              <a:buFont typeface="Arial"/>
              <a:buChar char="•"/>
            </a:pPr>
            <a:r>
              <a:rPr lang="en-US" dirty="0" smtClean="0"/>
              <a:t>Willing to pressure them re school, sports, music</a:t>
            </a:r>
          </a:p>
          <a:p>
            <a:r>
              <a:rPr lang="en-US" dirty="0" smtClean="0"/>
              <a:t>P.K. </a:t>
            </a:r>
            <a:r>
              <a:rPr lang="en-US" dirty="0" err="1" smtClean="0"/>
              <a:t>Suban</a:t>
            </a:r>
            <a:r>
              <a:rPr lang="en-US" dirty="0" smtClean="0"/>
              <a:t> and his dad</a:t>
            </a:r>
            <a:endParaRPr lang="en-US" dirty="0"/>
          </a:p>
        </p:txBody>
      </p:sp>
      <p:pic>
        <p:nvPicPr>
          <p:cNvPr id="7" name="Picture 6"/>
          <p:cNvPicPr>
            <a:picLocks noChangeAspect="1"/>
          </p:cNvPicPr>
          <p:nvPr/>
        </p:nvPicPr>
        <p:blipFill>
          <a:blip r:embed="rId3"/>
          <a:stretch>
            <a:fillRect/>
          </a:stretch>
        </p:blipFill>
        <p:spPr>
          <a:xfrm>
            <a:off x="5715000" y="4736474"/>
            <a:ext cx="3241011" cy="2019926"/>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41EEBA33-C60F-4CFA-A7D1-8BDD77B97723}" type="slidenum">
              <a:rPr lang="en-US" smtClean="0"/>
              <a:t>12</a:t>
            </a:fld>
            <a:endParaRPr lang="en-US"/>
          </a:p>
        </p:txBody>
      </p:sp>
    </p:spTree>
    <p:extLst>
      <p:ext uri="{BB962C8B-B14F-4D97-AF65-F5344CB8AC3E}">
        <p14:creationId xmlns:p14="http://schemas.microsoft.com/office/powerpoint/2010/main" val="1638582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442063" cy="1054250"/>
          </a:xfrm>
        </p:spPr>
        <p:txBody>
          <a:bodyPr/>
          <a:lstStyle/>
          <a:p>
            <a:r>
              <a:rPr lang="en-US" dirty="0" smtClean="0"/>
              <a:t>Train Them Up Early </a:t>
            </a:r>
            <a:r>
              <a:rPr lang="en-US" sz="2400" dirty="0" smtClean="0"/>
              <a:t>(cont’d)</a:t>
            </a:r>
            <a:endParaRPr lang="en-US" sz="2400" dirty="0"/>
          </a:p>
        </p:txBody>
      </p:sp>
      <p:sp>
        <p:nvSpPr>
          <p:cNvPr id="5" name="Content Placeholder 4"/>
          <p:cNvSpPr>
            <a:spLocks noGrp="1"/>
          </p:cNvSpPr>
          <p:nvPr>
            <p:ph sz="quarter" idx="13"/>
          </p:nvPr>
        </p:nvSpPr>
        <p:spPr>
          <a:xfrm>
            <a:off x="685800" y="2240280"/>
            <a:ext cx="7772400" cy="3877056"/>
          </a:xfrm>
        </p:spPr>
        <p:txBody>
          <a:bodyPr>
            <a:normAutofit lnSpcReduction="10000"/>
          </a:bodyPr>
          <a:lstStyle/>
          <a:p>
            <a:r>
              <a:rPr lang="en-US" dirty="0" smtClean="0"/>
              <a:t>Take time to set them up psychologically:</a:t>
            </a:r>
          </a:p>
          <a:p>
            <a:pPr lvl="1">
              <a:buFont typeface="Arial"/>
              <a:buChar char="•"/>
            </a:pPr>
            <a:r>
              <a:rPr lang="en-US" dirty="0" smtClean="0"/>
              <a:t>Fasting</a:t>
            </a:r>
          </a:p>
          <a:p>
            <a:pPr lvl="1">
              <a:buFont typeface="Arial"/>
              <a:buChar char="•"/>
            </a:pPr>
            <a:r>
              <a:rPr lang="en-US" dirty="0"/>
              <a:t>P</a:t>
            </a:r>
            <a:r>
              <a:rPr lang="en-US" dirty="0" smtClean="0"/>
              <a:t>raying </a:t>
            </a:r>
          </a:p>
          <a:p>
            <a:pPr lvl="1">
              <a:buFont typeface="Arial"/>
              <a:buChar char="•"/>
            </a:pPr>
            <a:r>
              <a:rPr lang="en-US" dirty="0" smtClean="0"/>
              <a:t>Giving</a:t>
            </a:r>
          </a:p>
          <a:p>
            <a:pPr lvl="1">
              <a:buFont typeface="Arial"/>
              <a:buChar char="•"/>
            </a:pPr>
            <a:r>
              <a:rPr lang="en-US" dirty="0" smtClean="0"/>
              <a:t>Bible reading</a:t>
            </a:r>
          </a:p>
          <a:p>
            <a:pPr lvl="1">
              <a:buFont typeface="Arial"/>
              <a:buChar char="•"/>
            </a:pPr>
            <a:r>
              <a:rPr lang="en-US" dirty="0" smtClean="0"/>
              <a:t>Spending Quiet Time with God should be as much a part of their everyday living as school</a:t>
            </a:r>
          </a:p>
          <a:p>
            <a:pPr lvl="1">
              <a:buFont typeface="Arial"/>
              <a:buChar char="•"/>
            </a:pPr>
            <a:r>
              <a:rPr lang="en-US" dirty="0" smtClean="0"/>
              <a:t>Church Liturgies, Vespers, </a:t>
            </a:r>
            <a:r>
              <a:rPr lang="en-US" dirty="0" err="1" smtClean="0"/>
              <a:t>Tasbeha</a:t>
            </a:r>
            <a:r>
              <a:rPr lang="en-US" dirty="0" smtClean="0"/>
              <a:t>, Feasts</a:t>
            </a:r>
          </a:p>
          <a:p>
            <a:pPr lvl="1">
              <a:buFont typeface="Arial"/>
              <a:buChar char="•"/>
            </a:pPr>
            <a:r>
              <a:rPr lang="en-US" dirty="0" smtClean="0"/>
              <a:t>Visits of Bishops</a:t>
            </a:r>
          </a:p>
          <a:p>
            <a:pPr lvl="1">
              <a:buFont typeface="Arial"/>
              <a:buChar char="•"/>
            </a:pPr>
            <a:r>
              <a:rPr lang="en-US" dirty="0" smtClean="0"/>
              <a:t>Serving</a:t>
            </a:r>
          </a:p>
          <a:p>
            <a:pPr marL="0" indent="0">
              <a:buNone/>
            </a:pPr>
            <a:endParaRPr lang="en-US" dirty="0" smtClean="0"/>
          </a:p>
          <a:p>
            <a:endParaRPr lang="en-US" dirty="0" smtClean="0"/>
          </a:p>
        </p:txBody>
      </p:sp>
      <p:pic>
        <p:nvPicPr>
          <p:cNvPr id="7" name="Picture 6"/>
          <p:cNvPicPr>
            <a:picLocks noChangeAspect="1"/>
          </p:cNvPicPr>
          <p:nvPr/>
        </p:nvPicPr>
        <p:blipFill>
          <a:blip r:embed="rId3"/>
          <a:stretch>
            <a:fillRect/>
          </a:stretch>
        </p:blipFill>
        <p:spPr>
          <a:xfrm>
            <a:off x="7162800" y="5638800"/>
            <a:ext cx="1793211" cy="1117600"/>
          </a:xfrm>
          <a:prstGeom prst="rect">
            <a:avLst/>
          </a:prstGeom>
          <a:ln>
            <a:noFill/>
          </a:ln>
          <a:effectLst>
            <a:softEdge rad="112500"/>
          </a:effectLst>
        </p:spPr>
      </p:pic>
      <p:sp>
        <p:nvSpPr>
          <p:cNvPr id="3" name="Slide Number Placeholder 2"/>
          <p:cNvSpPr>
            <a:spLocks noGrp="1"/>
          </p:cNvSpPr>
          <p:nvPr>
            <p:ph type="sldNum" sz="quarter" idx="12"/>
          </p:nvPr>
        </p:nvSpPr>
        <p:spPr/>
        <p:txBody>
          <a:bodyPr/>
          <a:lstStyle/>
          <a:p>
            <a:fld id="{41EEBA33-C60F-4CFA-A7D1-8BDD77B97723}" type="slidenum">
              <a:rPr lang="en-US" smtClean="0"/>
              <a:t>13</a:t>
            </a:fld>
            <a:endParaRPr lang="en-US"/>
          </a:p>
        </p:txBody>
      </p:sp>
    </p:spTree>
    <p:extLst>
      <p:ext uri="{BB962C8B-B14F-4D97-AF65-F5344CB8AC3E}">
        <p14:creationId xmlns:p14="http://schemas.microsoft.com/office/powerpoint/2010/main" val="16713279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Attitude is Key</a:t>
            </a:r>
            <a:endParaRPr lang="en-US" dirty="0"/>
          </a:p>
        </p:txBody>
      </p:sp>
      <p:sp>
        <p:nvSpPr>
          <p:cNvPr id="3" name="Content Placeholder 2"/>
          <p:cNvSpPr>
            <a:spLocks noGrp="1"/>
          </p:cNvSpPr>
          <p:nvPr>
            <p:ph sz="quarter" idx="13"/>
          </p:nvPr>
        </p:nvSpPr>
        <p:spPr>
          <a:xfrm>
            <a:off x="685800" y="2209800"/>
            <a:ext cx="7467600" cy="3877056"/>
          </a:xfrm>
        </p:spPr>
        <p:txBody>
          <a:bodyPr/>
          <a:lstStyle/>
          <a:p>
            <a:r>
              <a:rPr lang="en-US" dirty="0" smtClean="0"/>
              <a:t>Our expectations often frame our realities</a:t>
            </a:r>
          </a:p>
          <a:p>
            <a:pPr lvl="1">
              <a:buFont typeface="Arial"/>
              <a:buChar char="•"/>
            </a:pPr>
            <a:r>
              <a:rPr lang="en-US" dirty="0" smtClean="0"/>
              <a:t>Terrible Two’s </a:t>
            </a:r>
            <a:r>
              <a:rPr lang="en-US" dirty="0" err="1" smtClean="0"/>
              <a:t>vs</a:t>
            </a:r>
            <a:r>
              <a:rPr lang="en-US" dirty="0"/>
              <a:t> </a:t>
            </a:r>
            <a:r>
              <a:rPr lang="en-US" dirty="0" smtClean="0"/>
              <a:t>Terrific Two’s</a:t>
            </a:r>
          </a:p>
          <a:p>
            <a:pPr lvl="1">
              <a:buFont typeface="Arial"/>
              <a:buChar char="•"/>
            </a:pPr>
            <a:r>
              <a:rPr lang="en-US" dirty="0" smtClean="0"/>
              <a:t>Nightmare Teenage Years </a:t>
            </a:r>
          </a:p>
          <a:p>
            <a:pPr lvl="2">
              <a:buFont typeface="Courier New"/>
              <a:buChar char="o"/>
            </a:pPr>
            <a:r>
              <a:rPr lang="en-US" dirty="0" smtClean="0"/>
              <a:t>It doesn’t have to be a nightmare - if you prepare yourself and your child properly </a:t>
            </a:r>
            <a:endParaRPr lang="en-US" dirty="0"/>
          </a:p>
        </p:txBody>
      </p:sp>
      <p:sp>
        <p:nvSpPr>
          <p:cNvPr id="5" name="Slide Number Placeholder 4"/>
          <p:cNvSpPr>
            <a:spLocks noGrp="1"/>
          </p:cNvSpPr>
          <p:nvPr>
            <p:ph type="sldNum" sz="quarter" idx="12"/>
          </p:nvPr>
        </p:nvSpPr>
        <p:spPr/>
        <p:txBody>
          <a:bodyPr/>
          <a:lstStyle/>
          <a:p>
            <a:fld id="{41EEBA33-C60F-4CFA-A7D1-8BDD77B97723}" type="slidenum">
              <a:rPr lang="en-US" smtClean="0"/>
              <a:t>14</a:t>
            </a:fld>
            <a:endParaRPr lang="en-US"/>
          </a:p>
        </p:txBody>
      </p:sp>
    </p:spTree>
    <p:extLst>
      <p:ext uri="{BB962C8B-B14F-4D97-AF65-F5344CB8AC3E}">
        <p14:creationId xmlns:p14="http://schemas.microsoft.com/office/powerpoint/2010/main" val="3667727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By Example</a:t>
            </a:r>
            <a:endParaRPr lang="en-US" dirty="0"/>
          </a:p>
        </p:txBody>
      </p:sp>
      <p:sp>
        <p:nvSpPr>
          <p:cNvPr id="3" name="Content Placeholder 2"/>
          <p:cNvSpPr>
            <a:spLocks noGrp="1"/>
          </p:cNvSpPr>
          <p:nvPr>
            <p:ph sz="quarter" idx="13"/>
          </p:nvPr>
        </p:nvSpPr>
        <p:spPr>
          <a:xfrm>
            <a:off x="304800" y="2240280"/>
            <a:ext cx="8534400" cy="4236720"/>
          </a:xfrm>
        </p:spPr>
        <p:txBody>
          <a:bodyPr>
            <a:noAutofit/>
          </a:bodyPr>
          <a:lstStyle/>
          <a:p>
            <a:r>
              <a:rPr lang="en-US" sz="2000" dirty="0" smtClean="0"/>
              <a:t>Pulling </a:t>
            </a:r>
            <a:r>
              <a:rPr lang="en-US" sz="2000" dirty="0" err="1"/>
              <a:t>vs</a:t>
            </a:r>
            <a:r>
              <a:rPr lang="en-US" sz="2000" dirty="0"/>
              <a:t> pushing (leading </a:t>
            </a:r>
            <a:r>
              <a:rPr lang="en-US" sz="2000" dirty="0" err="1"/>
              <a:t>vs</a:t>
            </a:r>
            <a:r>
              <a:rPr lang="en-US" sz="2000" dirty="0"/>
              <a:t> ordering)</a:t>
            </a:r>
          </a:p>
          <a:p>
            <a:pPr lvl="1">
              <a:buFont typeface="Arial"/>
              <a:buChar char="•"/>
            </a:pPr>
            <a:r>
              <a:rPr lang="en-US" sz="2000" dirty="0" smtClean="0"/>
              <a:t>Lead </a:t>
            </a:r>
            <a:r>
              <a:rPr lang="en-US" sz="2000" dirty="0"/>
              <a:t>by being in the front </a:t>
            </a:r>
            <a:r>
              <a:rPr lang="en-US" sz="2000" dirty="0" smtClean="0"/>
              <a:t>vs. shoving them from behind</a:t>
            </a:r>
            <a:endParaRPr lang="en-US" sz="2000" dirty="0"/>
          </a:p>
          <a:p>
            <a:pPr lvl="1">
              <a:buFont typeface="Arial"/>
              <a:buChar char="•"/>
            </a:pPr>
            <a:r>
              <a:rPr lang="en-US" sz="2000" dirty="0"/>
              <a:t>Comment: "I stress my kids because I don't want them to have my flaws" </a:t>
            </a:r>
          </a:p>
          <a:p>
            <a:pPr lvl="2">
              <a:buFont typeface="Courier New"/>
              <a:buChar char="o"/>
            </a:pPr>
            <a:r>
              <a:rPr lang="en-US" dirty="0"/>
              <a:t>They will </a:t>
            </a:r>
            <a:r>
              <a:rPr lang="en-US" dirty="0" smtClean="0"/>
              <a:t>learn more </a:t>
            </a:r>
            <a:r>
              <a:rPr lang="en-US" dirty="0"/>
              <a:t>from our praying for change in ourselves, from our repenting, </a:t>
            </a:r>
            <a:r>
              <a:rPr lang="en-US" dirty="0" smtClean="0"/>
              <a:t>than from </a:t>
            </a:r>
            <a:r>
              <a:rPr lang="en-US" dirty="0"/>
              <a:t>our stressing them to not do the same (this may create other problems in the kids)</a:t>
            </a:r>
          </a:p>
          <a:p>
            <a:pPr lvl="2">
              <a:buFont typeface="Courier New"/>
              <a:buChar char="o"/>
            </a:pPr>
            <a:r>
              <a:rPr lang="en-US" dirty="0" smtClean="0"/>
              <a:t>“How you act screams </a:t>
            </a:r>
            <a:r>
              <a:rPr lang="en-US" dirty="0"/>
              <a:t>so loud, I can't hear what you are </a:t>
            </a:r>
            <a:r>
              <a:rPr lang="en-US" dirty="0" smtClean="0"/>
              <a:t>saying”</a:t>
            </a:r>
          </a:p>
          <a:p>
            <a:pPr lvl="2">
              <a:buFont typeface="Courier New"/>
              <a:buChar char="o"/>
            </a:pPr>
            <a:r>
              <a:rPr lang="en-US" dirty="0" smtClean="0"/>
              <a:t>St. Francis of </a:t>
            </a:r>
            <a:r>
              <a:rPr lang="en-US" dirty="0" err="1" smtClean="0"/>
              <a:t>Assissi</a:t>
            </a:r>
            <a:endParaRPr lang="en-US" dirty="0"/>
          </a:p>
          <a:p>
            <a:r>
              <a:rPr lang="en-US" sz="2000" dirty="0" smtClean="0"/>
              <a:t>Anba </a:t>
            </a:r>
            <a:r>
              <a:rPr lang="en-US" sz="2000" dirty="0" err="1"/>
              <a:t>Maximous</a:t>
            </a:r>
            <a:r>
              <a:rPr lang="en-US" sz="2000" dirty="0"/>
              <a:t> </a:t>
            </a:r>
            <a:r>
              <a:rPr lang="en-US" sz="2000" dirty="0" smtClean="0"/>
              <a:t>bishop of </a:t>
            </a:r>
            <a:r>
              <a:rPr lang="en-US" sz="2000" dirty="0" err="1" smtClean="0"/>
              <a:t>Banha</a:t>
            </a:r>
            <a:r>
              <a:rPr lang="en-US" sz="2000" dirty="0" smtClean="0"/>
              <a:t>:  “Kids </a:t>
            </a:r>
            <a:r>
              <a:rPr lang="en-US" sz="2000" dirty="0"/>
              <a:t>are raised as you behave, not as you want</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fld id="{41EEBA33-C60F-4CFA-A7D1-8BDD77B97723}" type="slidenum">
              <a:rPr lang="en-US" smtClean="0"/>
              <a:t>15</a:t>
            </a:fld>
            <a:endParaRPr lang="en-US"/>
          </a:p>
        </p:txBody>
      </p:sp>
    </p:spTree>
    <p:extLst>
      <p:ext uri="{BB962C8B-B14F-4D97-AF65-F5344CB8AC3E}">
        <p14:creationId xmlns:p14="http://schemas.microsoft.com/office/powerpoint/2010/main" val="3774100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By </a:t>
            </a:r>
            <a:r>
              <a:rPr lang="en-US" dirty="0" smtClean="0">
                <a:solidFill>
                  <a:srgbClr val="CAF278"/>
                </a:solidFill>
              </a:rPr>
              <a:t>Example </a:t>
            </a:r>
            <a:r>
              <a:rPr lang="en-US" sz="2400" dirty="0" smtClean="0">
                <a:solidFill>
                  <a:srgbClr val="CAF278"/>
                </a:solidFill>
              </a:rPr>
              <a:t>(</a:t>
            </a:r>
            <a:r>
              <a:rPr lang="en-US" sz="2400" dirty="0">
                <a:solidFill>
                  <a:srgbClr val="CAF278"/>
                </a:solidFill>
              </a:rPr>
              <a:t>cont’d</a:t>
            </a:r>
            <a:r>
              <a:rPr lang="en-US" sz="2400" dirty="0" smtClean="0">
                <a:solidFill>
                  <a:srgbClr val="CAF278"/>
                </a:solidFill>
              </a:rPr>
              <a:t>) </a:t>
            </a:r>
            <a:endParaRPr lang="en-US" sz="2400" dirty="0">
              <a:solidFill>
                <a:srgbClr val="CAF278"/>
              </a:solidFill>
            </a:endParaRPr>
          </a:p>
        </p:txBody>
      </p:sp>
      <p:sp>
        <p:nvSpPr>
          <p:cNvPr id="3" name="Content Placeholder 2"/>
          <p:cNvSpPr>
            <a:spLocks noGrp="1"/>
          </p:cNvSpPr>
          <p:nvPr>
            <p:ph sz="quarter" idx="13"/>
          </p:nvPr>
        </p:nvSpPr>
        <p:spPr>
          <a:xfrm>
            <a:off x="304800" y="2240280"/>
            <a:ext cx="8534400" cy="4236720"/>
          </a:xfrm>
        </p:spPr>
        <p:txBody>
          <a:bodyPr>
            <a:noAutofit/>
          </a:bodyPr>
          <a:lstStyle/>
          <a:p>
            <a:r>
              <a:rPr lang="en-US" sz="2000" dirty="0" smtClean="0"/>
              <a:t>Children are very intelligent and will pick up on what is a family priority more by what we do than what we say</a:t>
            </a:r>
          </a:p>
          <a:p>
            <a:pPr lvl="1">
              <a:buFont typeface="Arial"/>
              <a:buChar char="•"/>
            </a:pPr>
            <a:r>
              <a:rPr lang="en-US" sz="2000" dirty="0" smtClean="0"/>
              <a:t>If they see us praying, doing our Quiet Time, fasting properly, they will understand that this is important</a:t>
            </a:r>
          </a:p>
          <a:p>
            <a:pPr lvl="1">
              <a:buFont typeface="Arial"/>
              <a:buChar char="•"/>
            </a:pPr>
            <a:r>
              <a:rPr lang="en-US" sz="2000" dirty="0" smtClean="0"/>
              <a:t>If I tell them to go up to pray at bedtime, but I don’t myself, how serious do you think their prayers will be?</a:t>
            </a:r>
          </a:p>
          <a:p>
            <a:pPr lvl="1"/>
            <a:endParaRPr lang="en-US" sz="1600" dirty="0"/>
          </a:p>
        </p:txBody>
      </p:sp>
      <p:sp>
        <p:nvSpPr>
          <p:cNvPr id="5" name="Slide Number Placeholder 4"/>
          <p:cNvSpPr>
            <a:spLocks noGrp="1"/>
          </p:cNvSpPr>
          <p:nvPr>
            <p:ph type="sldNum" sz="quarter" idx="12"/>
          </p:nvPr>
        </p:nvSpPr>
        <p:spPr/>
        <p:txBody>
          <a:bodyPr/>
          <a:lstStyle/>
          <a:p>
            <a:fld id="{41EEBA33-C60F-4CFA-A7D1-8BDD77B97723}" type="slidenum">
              <a:rPr lang="en-US" smtClean="0"/>
              <a:t>16</a:t>
            </a:fld>
            <a:endParaRPr lang="en-US"/>
          </a:p>
        </p:txBody>
      </p:sp>
    </p:spTree>
    <p:extLst>
      <p:ext uri="{BB962C8B-B14F-4D97-AF65-F5344CB8AC3E}">
        <p14:creationId xmlns:p14="http://schemas.microsoft.com/office/powerpoint/2010/main" val="208106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5800" y="2240280"/>
            <a:ext cx="7467600" cy="3877056"/>
          </a:xfrm>
        </p:spPr>
        <p:txBody>
          <a:bodyPr>
            <a:normAutofit/>
          </a:bodyPr>
          <a:lstStyle/>
          <a:p>
            <a:r>
              <a:rPr lang="en-US" sz="1800" dirty="0"/>
              <a:t>How I behave with them is how they’ll behave with me</a:t>
            </a:r>
          </a:p>
          <a:p>
            <a:pPr lvl="1">
              <a:buFont typeface="Arial"/>
              <a:buChar char="•"/>
            </a:pPr>
            <a:r>
              <a:rPr lang="en-US" sz="1800" dirty="0"/>
              <a:t>Do I listen to them? Do I treat them with respect? Do I respect myself and my spouse? Do I shout often?</a:t>
            </a:r>
          </a:p>
          <a:p>
            <a:r>
              <a:rPr lang="en-US" sz="1800" dirty="0"/>
              <a:t>How they watch me behave determines how they respect me when it matters:</a:t>
            </a:r>
          </a:p>
          <a:p>
            <a:pPr lvl="1">
              <a:buFont typeface="Arial"/>
              <a:buChar char="•"/>
            </a:pPr>
            <a:r>
              <a:rPr lang="en-US" sz="1800" dirty="0"/>
              <a:t>Parents behave all nice in front of people, but when alone with their kids, they are aggressive</a:t>
            </a:r>
          </a:p>
          <a:p>
            <a:pPr lvl="1">
              <a:buFont typeface="Arial"/>
              <a:buChar char="•"/>
            </a:pPr>
            <a:r>
              <a:rPr lang="en-US" sz="1800" dirty="0"/>
              <a:t>Parents that overreact because they were embarrassed by their kids’ behavior</a:t>
            </a:r>
          </a:p>
          <a:p>
            <a:r>
              <a:rPr lang="en-US" sz="1800" dirty="0"/>
              <a:t>You can’t fake </a:t>
            </a:r>
            <a:r>
              <a:rPr lang="en-US" sz="1800" dirty="0" smtClean="0"/>
              <a:t>it</a:t>
            </a:r>
          </a:p>
          <a:p>
            <a:r>
              <a:rPr lang="en-US" sz="1800" dirty="0" smtClean="0"/>
              <a:t>Story of father asking for help with kid</a:t>
            </a:r>
            <a:endParaRPr lang="en-US" sz="1800" dirty="0"/>
          </a:p>
          <a:p>
            <a:endParaRPr lang="en-US" sz="1800" dirty="0"/>
          </a:p>
        </p:txBody>
      </p:sp>
      <p:sp>
        <p:nvSpPr>
          <p:cNvPr id="5" name="Title 1"/>
          <p:cNvSpPr>
            <a:spLocks noGrp="1"/>
          </p:cNvSpPr>
          <p:nvPr>
            <p:ph type="title"/>
          </p:nvPr>
        </p:nvSpPr>
        <p:spPr>
          <a:xfrm>
            <a:off x="609600" y="570156"/>
            <a:ext cx="7924800" cy="1054250"/>
          </a:xfrm>
        </p:spPr>
        <p:txBody>
          <a:bodyPr/>
          <a:lstStyle/>
          <a:p>
            <a:r>
              <a:rPr lang="en-US" dirty="0" smtClean="0"/>
              <a:t>Lead By Example </a:t>
            </a:r>
            <a:r>
              <a:rPr lang="en-US" sz="2400" dirty="0" smtClean="0"/>
              <a:t>(cont’d)</a:t>
            </a:r>
            <a:endParaRPr lang="en-US" sz="2400" dirty="0"/>
          </a:p>
        </p:txBody>
      </p:sp>
      <p:pic>
        <p:nvPicPr>
          <p:cNvPr id="6" name="Picture 5"/>
          <p:cNvPicPr>
            <a:picLocks noChangeAspect="1"/>
          </p:cNvPicPr>
          <p:nvPr/>
        </p:nvPicPr>
        <p:blipFill>
          <a:blip r:embed="rId3"/>
          <a:stretch>
            <a:fillRect/>
          </a:stretch>
        </p:blipFill>
        <p:spPr>
          <a:xfrm>
            <a:off x="5638800" y="4800600"/>
            <a:ext cx="2743200" cy="1908863"/>
          </a:xfrm>
          <a:prstGeom prst="rect">
            <a:avLst/>
          </a:prstGeom>
        </p:spPr>
      </p:pic>
      <p:sp>
        <p:nvSpPr>
          <p:cNvPr id="7" name="Slide Number Placeholder 6"/>
          <p:cNvSpPr>
            <a:spLocks noGrp="1"/>
          </p:cNvSpPr>
          <p:nvPr>
            <p:ph type="sldNum" sz="quarter" idx="12"/>
          </p:nvPr>
        </p:nvSpPr>
        <p:spPr/>
        <p:txBody>
          <a:bodyPr/>
          <a:lstStyle/>
          <a:p>
            <a:fld id="{41EEBA33-C60F-4CFA-A7D1-8BDD77B97723}" type="slidenum">
              <a:rPr lang="en-US" smtClean="0"/>
              <a:t>17</a:t>
            </a:fld>
            <a:endParaRPr lang="en-US"/>
          </a:p>
        </p:txBody>
      </p:sp>
    </p:spTree>
    <p:extLst>
      <p:ext uri="{BB962C8B-B14F-4D97-AF65-F5344CB8AC3E}">
        <p14:creationId xmlns:p14="http://schemas.microsoft.com/office/powerpoint/2010/main" val="1141853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Spiritual Life</a:t>
            </a:r>
            <a:endParaRPr lang="en-US" dirty="0"/>
          </a:p>
        </p:txBody>
      </p:sp>
      <p:sp>
        <p:nvSpPr>
          <p:cNvPr id="3" name="Content Placeholder 2"/>
          <p:cNvSpPr>
            <a:spLocks noGrp="1"/>
          </p:cNvSpPr>
          <p:nvPr>
            <p:ph sz="quarter" idx="13"/>
          </p:nvPr>
        </p:nvSpPr>
        <p:spPr>
          <a:xfrm>
            <a:off x="685800" y="2240280"/>
            <a:ext cx="7467600" cy="3877056"/>
          </a:xfrm>
        </p:spPr>
        <p:txBody>
          <a:bodyPr>
            <a:normAutofit/>
          </a:bodyPr>
          <a:lstStyle/>
          <a:p>
            <a:r>
              <a:rPr lang="en-US" dirty="0" smtClean="0"/>
              <a:t>We are kidding ourselves if we think we can raise Godly children without first trying to be Godly people ourselves</a:t>
            </a:r>
          </a:p>
          <a:p>
            <a:r>
              <a:rPr lang="en-US" dirty="0" smtClean="0"/>
              <a:t>Spend time on my relationship with God</a:t>
            </a:r>
          </a:p>
          <a:p>
            <a:r>
              <a:rPr lang="en-US" dirty="0" smtClean="0"/>
              <a:t>We tell </a:t>
            </a:r>
            <a:r>
              <a:rPr lang="en-US" dirty="0" err="1"/>
              <a:t>A</a:t>
            </a:r>
            <a:r>
              <a:rPr lang="en-US" dirty="0" err="1" smtClean="0"/>
              <a:t>bouna</a:t>
            </a:r>
            <a:r>
              <a:rPr lang="en-US" dirty="0" smtClean="0"/>
              <a:t> to relax re my fasting, </a:t>
            </a:r>
            <a:r>
              <a:rPr lang="en-US" dirty="0" err="1" smtClean="0"/>
              <a:t>etc</a:t>
            </a:r>
            <a:endParaRPr lang="en-US" dirty="0" smtClean="0"/>
          </a:p>
          <a:p>
            <a:pPr lvl="1">
              <a:buFont typeface="Arial"/>
              <a:buChar char="•"/>
            </a:pPr>
            <a:r>
              <a:rPr lang="en-US" dirty="0" smtClean="0"/>
              <a:t>But that’s what’s needed to protect me and my kids</a:t>
            </a:r>
          </a:p>
          <a:p>
            <a:r>
              <a:rPr lang="en-US" dirty="0" smtClean="0"/>
              <a:t>The best thing we can do for our kids is pray</a:t>
            </a:r>
          </a:p>
          <a:p>
            <a:pPr lvl="1">
              <a:buFont typeface="Arial"/>
              <a:buChar char="•"/>
            </a:pPr>
            <a:r>
              <a:rPr lang="en-US" dirty="0" smtClean="0"/>
              <a:t>St. Monica</a:t>
            </a:r>
          </a:p>
          <a:p>
            <a:pPr lvl="1">
              <a:buFont typeface="Arial"/>
              <a:buChar char="•"/>
            </a:pPr>
            <a:r>
              <a:rPr lang="en-US" dirty="0" smtClean="0"/>
              <a:t>The Power of Prayer books</a:t>
            </a:r>
          </a:p>
        </p:txBody>
      </p:sp>
      <p:pic>
        <p:nvPicPr>
          <p:cNvPr id="6" name="Picture 5"/>
          <p:cNvPicPr>
            <a:picLocks noChangeAspect="1"/>
          </p:cNvPicPr>
          <p:nvPr/>
        </p:nvPicPr>
        <p:blipFill>
          <a:blip r:embed="rId3"/>
          <a:stretch>
            <a:fillRect/>
          </a:stretch>
        </p:blipFill>
        <p:spPr>
          <a:xfrm>
            <a:off x="5257800" y="5334000"/>
            <a:ext cx="3683000" cy="1104900"/>
          </a:xfrm>
          <a:prstGeom prst="rect">
            <a:avLst/>
          </a:prstGeom>
          <a:ln>
            <a:noFill/>
          </a:ln>
          <a:effectLst>
            <a:softEdge rad="112500"/>
          </a:effectLst>
        </p:spPr>
      </p:pic>
      <p:sp>
        <p:nvSpPr>
          <p:cNvPr id="7" name="Slide Number Placeholder 6"/>
          <p:cNvSpPr>
            <a:spLocks noGrp="1"/>
          </p:cNvSpPr>
          <p:nvPr>
            <p:ph type="sldNum" sz="quarter" idx="12"/>
          </p:nvPr>
        </p:nvSpPr>
        <p:spPr>
          <a:xfrm>
            <a:off x="6629400" y="6492875"/>
            <a:ext cx="2133600" cy="365125"/>
          </a:xfrm>
        </p:spPr>
        <p:txBody>
          <a:bodyPr/>
          <a:lstStyle/>
          <a:p>
            <a:fld id="{41EEBA33-C60F-4CFA-A7D1-8BDD77B97723}" type="slidenum">
              <a:rPr lang="en-US" smtClean="0"/>
              <a:t>18</a:t>
            </a:fld>
            <a:endParaRPr lang="en-US" dirty="0"/>
          </a:p>
        </p:txBody>
      </p:sp>
    </p:spTree>
    <p:extLst>
      <p:ext uri="{BB962C8B-B14F-4D97-AF65-F5344CB8AC3E}">
        <p14:creationId xmlns:p14="http://schemas.microsoft.com/office/powerpoint/2010/main" val="1879680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Dad’s Role</a:t>
            </a:r>
            <a:endParaRPr lang="en-US" dirty="0"/>
          </a:p>
        </p:txBody>
      </p:sp>
      <p:sp>
        <p:nvSpPr>
          <p:cNvPr id="3" name="Content Placeholder 2"/>
          <p:cNvSpPr>
            <a:spLocks noGrp="1"/>
          </p:cNvSpPr>
          <p:nvPr>
            <p:ph sz="quarter" idx="13"/>
          </p:nvPr>
        </p:nvSpPr>
        <p:spPr>
          <a:xfrm>
            <a:off x="304800" y="2240280"/>
            <a:ext cx="5257800" cy="3877056"/>
          </a:xfrm>
        </p:spPr>
        <p:txBody>
          <a:bodyPr>
            <a:normAutofit fontScale="92500"/>
          </a:bodyPr>
          <a:lstStyle/>
          <a:p>
            <a:r>
              <a:rPr lang="en-US" dirty="0" smtClean="0"/>
              <a:t>We underestimate importance of the father in raising kids</a:t>
            </a:r>
          </a:p>
          <a:p>
            <a:pPr lvl="1">
              <a:buFont typeface="Arial"/>
              <a:buChar char="•"/>
            </a:pPr>
            <a:r>
              <a:rPr lang="en-US" dirty="0" smtClean="0"/>
              <a:t>We expect </a:t>
            </a:r>
            <a:r>
              <a:rPr lang="en-US" dirty="0"/>
              <a:t>the mom to raise the kids </a:t>
            </a:r>
            <a:endParaRPr lang="en-US" dirty="0" smtClean="0"/>
          </a:p>
          <a:p>
            <a:pPr lvl="1">
              <a:buFont typeface="Arial"/>
              <a:buChar char="•"/>
            </a:pPr>
            <a:r>
              <a:rPr lang="en-US" dirty="0" smtClean="0"/>
              <a:t>But </a:t>
            </a:r>
            <a:r>
              <a:rPr lang="en-US" dirty="0"/>
              <a:t>dad </a:t>
            </a:r>
            <a:r>
              <a:rPr lang="en-US" dirty="0" smtClean="0"/>
              <a:t>impacts their character</a:t>
            </a:r>
          </a:p>
          <a:p>
            <a:pPr lvl="2">
              <a:buFont typeface="Arial"/>
              <a:buChar char="•"/>
            </a:pPr>
            <a:r>
              <a:rPr lang="en-US" dirty="0" smtClean="0"/>
              <a:t>By </a:t>
            </a:r>
            <a:r>
              <a:rPr lang="en-US" dirty="0"/>
              <a:t>his </a:t>
            </a:r>
            <a:r>
              <a:rPr lang="en-US" dirty="0" err="1" smtClean="0"/>
              <a:t>behaviour</a:t>
            </a:r>
            <a:endParaRPr lang="en-US" dirty="0"/>
          </a:p>
          <a:p>
            <a:pPr lvl="2">
              <a:buFont typeface="Arial"/>
              <a:buChar char="•"/>
            </a:pPr>
            <a:r>
              <a:rPr lang="en-US" dirty="0" smtClean="0"/>
              <a:t>By his </a:t>
            </a:r>
            <a:r>
              <a:rPr lang="en-US" dirty="0"/>
              <a:t>involvement when he is </a:t>
            </a:r>
            <a:r>
              <a:rPr lang="en-US" dirty="0" smtClean="0"/>
              <a:t>home</a:t>
            </a:r>
            <a:endParaRPr lang="en-US" dirty="0"/>
          </a:p>
          <a:p>
            <a:pPr lvl="2">
              <a:buFont typeface="Arial"/>
              <a:buChar char="•"/>
            </a:pPr>
            <a:r>
              <a:rPr lang="en-US" dirty="0" smtClean="0"/>
              <a:t>By </a:t>
            </a:r>
            <a:r>
              <a:rPr lang="en-US" dirty="0"/>
              <a:t>being </a:t>
            </a:r>
            <a:r>
              <a:rPr lang="en-US" dirty="0" smtClean="0"/>
              <a:t>involved</a:t>
            </a:r>
          </a:p>
          <a:p>
            <a:r>
              <a:rPr lang="en-US" dirty="0" smtClean="0"/>
              <a:t>Father is the head of the family, the priest of the family church</a:t>
            </a:r>
          </a:p>
          <a:p>
            <a:r>
              <a:rPr lang="en-US" dirty="0" smtClean="0"/>
              <a:t>Movie Courageous</a:t>
            </a:r>
          </a:p>
          <a:p>
            <a:endParaRPr lang="en-US" dirty="0"/>
          </a:p>
        </p:txBody>
      </p:sp>
      <p:pic>
        <p:nvPicPr>
          <p:cNvPr id="5" name="Content Placeholder 4"/>
          <p:cNvPicPr>
            <a:picLocks noGrp="1" noChangeAspect="1"/>
          </p:cNvPicPr>
          <p:nvPr>
            <p:ph sz="quarter" idx="14"/>
          </p:nvPr>
        </p:nvPicPr>
        <p:blipFill>
          <a:blip r:embed="rId3"/>
          <a:srcRect t="15987" b="15987"/>
          <a:stretch>
            <a:fillRect/>
          </a:stretch>
        </p:blipFill>
        <p:spPr>
          <a:xfrm>
            <a:off x="5563231" y="2240280"/>
            <a:ext cx="2885823" cy="2941320"/>
          </a:xfrm>
        </p:spPr>
      </p:pic>
      <p:pic>
        <p:nvPicPr>
          <p:cNvPr id="6" name="Picture 5"/>
          <p:cNvPicPr>
            <a:picLocks noChangeAspect="1"/>
          </p:cNvPicPr>
          <p:nvPr/>
        </p:nvPicPr>
        <p:blipFill>
          <a:blip r:embed="rId4"/>
          <a:stretch>
            <a:fillRect/>
          </a:stretch>
        </p:blipFill>
        <p:spPr>
          <a:xfrm>
            <a:off x="3429000" y="5562600"/>
            <a:ext cx="2895600" cy="1027666"/>
          </a:xfrm>
          <a:prstGeom prst="rect">
            <a:avLst/>
          </a:prstGeom>
        </p:spPr>
      </p:pic>
      <p:sp>
        <p:nvSpPr>
          <p:cNvPr id="7" name="Slide Number Placeholder 6"/>
          <p:cNvSpPr>
            <a:spLocks noGrp="1"/>
          </p:cNvSpPr>
          <p:nvPr>
            <p:ph type="sldNum" sz="quarter" idx="12"/>
          </p:nvPr>
        </p:nvSpPr>
        <p:spPr/>
        <p:txBody>
          <a:bodyPr/>
          <a:lstStyle/>
          <a:p>
            <a:fld id="{41EEBA33-C60F-4CFA-A7D1-8BDD77B97723}" type="slidenum">
              <a:rPr lang="en-US" smtClean="0"/>
              <a:t>19</a:t>
            </a:fld>
            <a:endParaRPr lang="en-US"/>
          </a:p>
        </p:txBody>
      </p:sp>
    </p:spTree>
    <p:extLst>
      <p:ext uri="{BB962C8B-B14F-4D97-AF65-F5344CB8AC3E}">
        <p14:creationId xmlns:p14="http://schemas.microsoft.com/office/powerpoint/2010/main" val="36900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3"/>
          </p:nvPr>
        </p:nvSpPr>
        <p:spPr>
          <a:xfrm>
            <a:off x="685800" y="2240280"/>
            <a:ext cx="7696200" cy="3877056"/>
          </a:xfrm>
        </p:spPr>
        <p:txBody>
          <a:bodyPr>
            <a:normAutofit fontScale="92500" lnSpcReduction="10000"/>
          </a:bodyPr>
          <a:lstStyle/>
          <a:p>
            <a:r>
              <a:rPr lang="en-US" sz="2800" dirty="0" smtClean="0"/>
              <a:t>We are all created by God, for God</a:t>
            </a:r>
          </a:p>
          <a:p>
            <a:r>
              <a:rPr lang="en-US" sz="2800" dirty="0" smtClean="0"/>
              <a:t>Parenthood </a:t>
            </a:r>
            <a:r>
              <a:rPr lang="en-US" sz="2800" dirty="0"/>
              <a:t>is a gift from God</a:t>
            </a:r>
          </a:p>
          <a:p>
            <a:pPr lvl="1">
              <a:buFont typeface="Arial"/>
              <a:buChar char="•"/>
            </a:pPr>
            <a:r>
              <a:rPr lang="en-US" sz="2600" dirty="0"/>
              <a:t>Children lent to us by God </a:t>
            </a:r>
            <a:endParaRPr lang="en-US" sz="2600" dirty="0" smtClean="0"/>
          </a:p>
          <a:p>
            <a:pPr lvl="1">
              <a:buFont typeface="Arial"/>
              <a:buChar char="•"/>
            </a:pPr>
            <a:r>
              <a:rPr lang="en-US" sz="2600" dirty="0" smtClean="0"/>
              <a:t>To raise them to do His will</a:t>
            </a:r>
          </a:p>
          <a:p>
            <a:r>
              <a:rPr lang="en-US" sz="2800" dirty="0" smtClean="0"/>
              <a:t>He </a:t>
            </a:r>
            <a:r>
              <a:rPr lang="en-US" sz="2800" dirty="0"/>
              <a:t>raises them; our job </a:t>
            </a:r>
            <a:r>
              <a:rPr lang="en-US" sz="2800" dirty="0" smtClean="0"/>
              <a:t>is to </a:t>
            </a:r>
            <a:r>
              <a:rPr lang="en-US" sz="2800" dirty="0"/>
              <a:t>put them in His hands</a:t>
            </a:r>
          </a:p>
          <a:p>
            <a:r>
              <a:rPr lang="en-US" sz="2800" dirty="0" smtClean="0"/>
              <a:t>We will be held accountable before God for their upbringing</a:t>
            </a:r>
            <a:endParaRPr lang="en-US" sz="2800" dirty="0"/>
          </a:p>
          <a:p>
            <a:pPr lvl="1">
              <a:buFont typeface="Arial"/>
              <a:buChar char="•"/>
            </a:pPr>
            <a:r>
              <a:rPr lang="en-US" sz="2600" dirty="0" smtClean="0"/>
              <a:t>The parable of the talents</a:t>
            </a:r>
          </a:p>
          <a:p>
            <a:pPr lvl="1">
              <a:buFont typeface="Arial"/>
              <a:buChar char="•"/>
            </a:pPr>
            <a:endParaRPr lang="en-US" sz="2600" dirty="0"/>
          </a:p>
        </p:txBody>
      </p:sp>
      <p:sp>
        <p:nvSpPr>
          <p:cNvPr id="4" name="Slide Number Placeholder 3"/>
          <p:cNvSpPr>
            <a:spLocks noGrp="1"/>
          </p:cNvSpPr>
          <p:nvPr>
            <p:ph type="sldNum" sz="quarter" idx="12"/>
          </p:nvPr>
        </p:nvSpPr>
        <p:spPr/>
        <p:txBody>
          <a:bodyPr/>
          <a:lstStyle/>
          <a:p>
            <a:fld id="{41EEBA33-C60F-4CFA-A7D1-8BDD77B97723}" type="slidenum">
              <a:rPr lang="en-US" smtClean="0"/>
              <a:t>2</a:t>
            </a:fld>
            <a:endParaRPr lang="en-US"/>
          </a:p>
        </p:txBody>
      </p:sp>
    </p:spTree>
    <p:extLst>
      <p:ext uri="{BB962C8B-B14F-4D97-AF65-F5344CB8AC3E}">
        <p14:creationId xmlns:p14="http://schemas.microsoft.com/office/powerpoint/2010/main" val="4197134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Spell Love?</a:t>
            </a:r>
            <a:endParaRPr lang="en-US" dirty="0"/>
          </a:p>
        </p:txBody>
      </p:sp>
      <p:sp>
        <p:nvSpPr>
          <p:cNvPr id="3" name="Content Placeholder 2"/>
          <p:cNvSpPr>
            <a:spLocks noGrp="1"/>
          </p:cNvSpPr>
          <p:nvPr>
            <p:ph sz="quarter" idx="13"/>
          </p:nvPr>
        </p:nvSpPr>
        <p:spPr>
          <a:xfrm>
            <a:off x="2133600" y="2590800"/>
            <a:ext cx="5257800" cy="3191256"/>
          </a:xfrm>
        </p:spPr>
        <p:txBody>
          <a:bodyPr>
            <a:normAutofit lnSpcReduction="10000"/>
          </a:bodyPr>
          <a:lstStyle/>
          <a:p>
            <a:pPr marL="0" indent="0">
              <a:buNone/>
            </a:pPr>
            <a:endParaRPr lang="en-US" dirty="0"/>
          </a:p>
          <a:p>
            <a:r>
              <a:rPr lang="en-US" dirty="0" smtClean="0"/>
              <a:t>Spend time with your children</a:t>
            </a:r>
          </a:p>
          <a:p>
            <a:r>
              <a:rPr lang="en-US" dirty="0" smtClean="0"/>
              <a:t>Do activities with them in order to stay connected to them</a:t>
            </a:r>
          </a:p>
          <a:p>
            <a:pPr lvl="1">
              <a:buFont typeface="Arial"/>
              <a:buChar char="•"/>
            </a:pPr>
            <a:r>
              <a:rPr lang="en-US" dirty="0" smtClean="0"/>
              <a:t>Get involved when they’re young so you can be welcome to stay involved when they’re older</a:t>
            </a:r>
          </a:p>
          <a:p>
            <a:r>
              <a:rPr lang="en-US" dirty="0" smtClean="0"/>
              <a:t>Watch </a:t>
            </a:r>
            <a:r>
              <a:rPr lang="en-US" dirty="0"/>
              <a:t>what they watch (</a:t>
            </a:r>
            <a:r>
              <a:rPr lang="en-US" dirty="0" smtClean="0"/>
              <a:t>sacrifice)</a:t>
            </a:r>
          </a:p>
        </p:txBody>
      </p:sp>
      <p:pic>
        <p:nvPicPr>
          <p:cNvPr id="5" name="Content Placeholder 4"/>
          <p:cNvPicPr>
            <a:picLocks noGrp="1" noChangeAspect="1"/>
          </p:cNvPicPr>
          <p:nvPr>
            <p:ph sz="quarter" idx="14"/>
          </p:nvPr>
        </p:nvPicPr>
        <p:blipFill>
          <a:blip r:embed="rId3"/>
          <a:srcRect t="-28272" b="-28272"/>
          <a:stretch>
            <a:fillRect/>
          </a:stretch>
        </p:blipFill>
        <p:spPr>
          <a:xfrm>
            <a:off x="4038600" y="5334000"/>
            <a:ext cx="1590941" cy="1621536"/>
          </a:xfrm>
        </p:spPr>
      </p:pic>
      <p:sp>
        <p:nvSpPr>
          <p:cNvPr id="4" name="TextBox 3"/>
          <p:cNvSpPr txBox="1"/>
          <p:nvPr/>
        </p:nvSpPr>
        <p:spPr>
          <a:xfrm>
            <a:off x="3352800" y="1905000"/>
            <a:ext cx="750476" cy="1200329"/>
          </a:xfrm>
          <a:prstGeom prst="rect">
            <a:avLst/>
          </a:prstGeom>
          <a:noFill/>
        </p:spPr>
        <p:txBody>
          <a:bodyPr wrap="none" rtlCol="0">
            <a:spAutoFit/>
          </a:bodyPr>
          <a:lstStyle/>
          <a:p>
            <a:r>
              <a:rPr lang="en-US" sz="7200" dirty="0" smtClean="0"/>
              <a:t>T</a:t>
            </a:r>
            <a:endParaRPr lang="en-US" sz="7200" dirty="0"/>
          </a:p>
        </p:txBody>
      </p:sp>
      <p:pic>
        <p:nvPicPr>
          <p:cNvPr id="6" name="Picture 5"/>
          <p:cNvPicPr>
            <a:picLocks noChangeAspect="1"/>
          </p:cNvPicPr>
          <p:nvPr/>
        </p:nvPicPr>
        <p:blipFill>
          <a:blip r:embed="rId4"/>
          <a:stretch>
            <a:fillRect/>
          </a:stretch>
        </p:blipFill>
        <p:spPr>
          <a:xfrm>
            <a:off x="7086600" y="2209800"/>
            <a:ext cx="1970690" cy="1143000"/>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152400" y="5334000"/>
            <a:ext cx="2061147" cy="1371600"/>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101600" y="2133600"/>
            <a:ext cx="1828800" cy="1371600"/>
          </a:xfrm>
          <a:prstGeom prst="rect">
            <a:avLst/>
          </a:prstGeom>
          <a:ln>
            <a:noFill/>
          </a:ln>
          <a:effectLst>
            <a:softEdge rad="112500"/>
          </a:effectLst>
        </p:spPr>
      </p:pic>
      <p:pic>
        <p:nvPicPr>
          <p:cNvPr id="10" name="Picture 9"/>
          <p:cNvPicPr>
            <a:picLocks noChangeAspect="1"/>
          </p:cNvPicPr>
          <p:nvPr/>
        </p:nvPicPr>
        <p:blipFill>
          <a:blip r:embed="rId7"/>
          <a:stretch>
            <a:fillRect/>
          </a:stretch>
        </p:blipFill>
        <p:spPr>
          <a:xfrm>
            <a:off x="7238999" y="5334000"/>
            <a:ext cx="1764115" cy="1371600"/>
          </a:xfrm>
          <a:prstGeom prst="rect">
            <a:avLst/>
          </a:prstGeom>
          <a:ln>
            <a:noFill/>
          </a:ln>
          <a:effectLst>
            <a:softEdge rad="112500"/>
          </a:effectLst>
        </p:spPr>
      </p:pic>
      <p:sp>
        <p:nvSpPr>
          <p:cNvPr id="11" name="TextBox 10"/>
          <p:cNvSpPr txBox="1"/>
          <p:nvPr/>
        </p:nvSpPr>
        <p:spPr>
          <a:xfrm>
            <a:off x="3897724" y="1905000"/>
            <a:ext cx="495749" cy="1200329"/>
          </a:xfrm>
          <a:prstGeom prst="rect">
            <a:avLst/>
          </a:prstGeom>
          <a:noFill/>
        </p:spPr>
        <p:txBody>
          <a:bodyPr wrap="none" rtlCol="0">
            <a:spAutoFit/>
          </a:bodyPr>
          <a:lstStyle/>
          <a:p>
            <a:r>
              <a:rPr lang="en-US" sz="7200" dirty="0" smtClean="0"/>
              <a:t>I</a:t>
            </a:r>
            <a:endParaRPr lang="en-US" sz="7200" dirty="0"/>
          </a:p>
        </p:txBody>
      </p:sp>
      <p:sp>
        <p:nvSpPr>
          <p:cNvPr id="12" name="TextBox 11"/>
          <p:cNvSpPr txBox="1"/>
          <p:nvPr/>
        </p:nvSpPr>
        <p:spPr>
          <a:xfrm>
            <a:off x="4191000" y="1905000"/>
            <a:ext cx="1057952" cy="1200329"/>
          </a:xfrm>
          <a:prstGeom prst="rect">
            <a:avLst/>
          </a:prstGeom>
          <a:noFill/>
        </p:spPr>
        <p:txBody>
          <a:bodyPr wrap="none" rtlCol="0">
            <a:spAutoFit/>
          </a:bodyPr>
          <a:lstStyle/>
          <a:p>
            <a:r>
              <a:rPr lang="en-US" sz="7200" dirty="0" smtClean="0"/>
              <a:t>M</a:t>
            </a:r>
            <a:endParaRPr lang="en-US" sz="7200" dirty="0"/>
          </a:p>
        </p:txBody>
      </p:sp>
      <p:sp>
        <p:nvSpPr>
          <p:cNvPr id="13" name="TextBox 12"/>
          <p:cNvSpPr txBox="1"/>
          <p:nvPr/>
        </p:nvSpPr>
        <p:spPr>
          <a:xfrm>
            <a:off x="5042528" y="1905000"/>
            <a:ext cx="748672" cy="1200329"/>
          </a:xfrm>
          <a:prstGeom prst="rect">
            <a:avLst/>
          </a:prstGeom>
          <a:noFill/>
        </p:spPr>
        <p:txBody>
          <a:bodyPr wrap="none" rtlCol="0">
            <a:spAutoFit/>
          </a:bodyPr>
          <a:lstStyle/>
          <a:p>
            <a:r>
              <a:rPr lang="en-US" sz="7200" dirty="0"/>
              <a:t>E</a:t>
            </a:r>
          </a:p>
        </p:txBody>
      </p:sp>
      <p:sp>
        <p:nvSpPr>
          <p:cNvPr id="7" name="Slide Number Placeholder 6"/>
          <p:cNvSpPr>
            <a:spLocks noGrp="1"/>
          </p:cNvSpPr>
          <p:nvPr>
            <p:ph type="sldNum" sz="quarter" idx="12"/>
          </p:nvPr>
        </p:nvSpPr>
        <p:spPr/>
        <p:txBody>
          <a:bodyPr/>
          <a:lstStyle/>
          <a:p>
            <a:fld id="{41EEBA33-C60F-4CFA-A7D1-8BDD77B97723}" type="slidenum">
              <a:rPr lang="en-US" smtClean="0"/>
              <a:t>20</a:t>
            </a:fld>
            <a:endParaRPr lang="en-US"/>
          </a:p>
        </p:txBody>
      </p:sp>
    </p:spTree>
    <p:extLst>
      <p:ext uri="{BB962C8B-B14F-4D97-AF65-F5344CB8AC3E}">
        <p14:creationId xmlns:p14="http://schemas.microsoft.com/office/powerpoint/2010/main" val="16262768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500"/>
                            </p:stCondLst>
                            <p:childTnLst>
                              <p:par>
                                <p:cTn id="28" presetID="5" presetClass="entr" presetSubtype="1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par>
                                <p:cTn id="31" presetID="5" presetClass="entr" presetSubtype="1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par>
                                <p:cTn id="34" presetID="5"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par>
                                <p:cTn id="37" presetID="5"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par>
                                <p:cTn id="40" presetID="5" presetClass="entr" presetSubtype="1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dissolve">
                                      <p:cBhvr>
                                        <p:cTn id="52" dur="500"/>
                                        <p:tgtEl>
                                          <p:spTgt spid="3">
                                            <p:txEl>
                                              <p:pRg st="2" end="2"/>
                                            </p:tx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dissolve">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dissolve">
                                      <p:cBhvr>
                                        <p:cTn id="6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a:t>
            </a:r>
            <a:endParaRPr lang="en-US" dirty="0"/>
          </a:p>
        </p:txBody>
      </p:sp>
      <p:sp>
        <p:nvSpPr>
          <p:cNvPr id="3" name="Content Placeholder 2"/>
          <p:cNvSpPr>
            <a:spLocks noGrp="1"/>
          </p:cNvSpPr>
          <p:nvPr>
            <p:ph sz="quarter" idx="13"/>
          </p:nvPr>
        </p:nvSpPr>
        <p:spPr>
          <a:xfrm>
            <a:off x="762000" y="2362200"/>
            <a:ext cx="7620000" cy="3877056"/>
          </a:xfrm>
        </p:spPr>
        <p:txBody>
          <a:bodyPr>
            <a:normAutofit/>
          </a:bodyPr>
          <a:lstStyle/>
          <a:p>
            <a:r>
              <a:rPr lang="en-US" dirty="0" smtClean="0"/>
              <a:t>Family time is important</a:t>
            </a:r>
          </a:p>
          <a:p>
            <a:pPr lvl="1">
              <a:buFont typeface="Arial"/>
              <a:buChar char="•"/>
            </a:pPr>
            <a:r>
              <a:rPr lang="en-US" dirty="0" smtClean="0"/>
              <a:t>Plan activities to do </a:t>
            </a:r>
            <a:r>
              <a:rPr lang="en-US" b="1" u="sng" dirty="0" smtClean="0"/>
              <a:t>together</a:t>
            </a:r>
          </a:p>
          <a:p>
            <a:pPr lvl="1">
              <a:buFont typeface="Arial"/>
              <a:buChar char="•"/>
            </a:pPr>
            <a:r>
              <a:rPr lang="en-US" dirty="0" smtClean="0"/>
              <a:t>Include spiritual activities</a:t>
            </a:r>
          </a:p>
          <a:p>
            <a:pPr lvl="2">
              <a:buFont typeface="Courier New"/>
              <a:buChar char="o"/>
            </a:pPr>
            <a:r>
              <a:rPr lang="en-US" dirty="0" smtClean="0"/>
              <a:t>Monastery trips</a:t>
            </a:r>
          </a:p>
          <a:p>
            <a:pPr lvl="2">
              <a:buFont typeface="Courier New"/>
              <a:buChar char="o"/>
            </a:pPr>
            <a:r>
              <a:rPr lang="en-US" dirty="0" smtClean="0"/>
              <a:t>Mission trips</a:t>
            </a:r>
          </a:p>
          <a:p>
            <a:r>
              <a:rPr lang="en-US" dirty="0" smtClean="0"/>
              <a:t>Serve as Deacon together</a:t>
            </a:r>
          </a:p>
          <a:p>
            <a:r>
              <a:rPr lang="en-US" dirty="0" smtClean="0"/>
              <a:t>Worship in </a:t>
            </a:r>
            <a:r>
              <a:rPr lang="en-US" dirty="0" err="1" smtClean="0"/>
              <a:t>Tasbeha</a:t>
            </a:r>
            <a:r>
              <a:rPr lang="en-US" dirty="0" smtClean="0"/>
              <a:t> together</a:t>
            </a:r>
          </a:p>
          <a:p>
            <a:r>
              <a:rPr lang="en-US" dirty="0" smtClean="0"/>
              <a:t>Pick up other kids for spiritual activities</a:t>
            </a:r>
          </a:p>
          <a:p>
            <a:r>
              <a:rPr lang="en-US" dirty="0"/>
              <a:t>A family that prays together stays together</a:t>
            </a:r>
          </a:p>
          <a:p>
            <a:endParaRPr lang="en-US" dirty="0"/>
          </a:p>
        </p:txBody>
      </p:sp>
      <p:pic>
        <p:nvPicPr>
          <p:cNvPr id="5" name="Picture 4"/>
          <p:cNvPicPr>
            <a:picLocks noChangeAspect="1"/>
          </p:cNvPicPr>
          <p:nvPr/>
        </p:nvPicPr>
        <p:blipFill>
          <a:blip r:embed="rId3"/>
          <a:stretch>
            <a:fillRect/>
          </a:stretch>
        </p:blipFill>
        <p:spPr>
          <a:xfrm>
            <a:off x="5410199" y="2514600"/>
            <a:ext cx="3068459" cy="22860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41EEBA33-C60F-4CFA-A7D1-8BDD77B97723}" type="slidenum">
              <a:rPr lang="en-US" smtClean="0"/>
              <a:t>21</a:t>
            </a:fld>
            <a:endParaRPr lang="en-US"/>
          </a:p>
        </p:txBody>
      </p:sp>
    </p:spTree>
    <p:extLst>
      <p:ext uri="{BB962C8B-B14F-4D97-AF65-F5344CB8AC3E}">
        <p14:creationId xmlns:p14="http://schemas.microsoft.com/office/powerpoint/2010/main" val="4276667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0-1</a:t>
            </a:r>
            <a:endParaRPr lang="en-US" dirty="0"/>
          </a:p>
        </p:txBody>
      </p:sp>
      <p:sp>
        <p:nvSpPr>
          <p:cNvPr id="3" name="Content Placeholder 2"/>
          <p:cNvSpPr>
            <a:spLocks noGrp="1"/>
          </p:cNvSpPr>
          <p:nvPr>
            <p:ph sz="quarter" idx="13"/>
          </p:nvPr>
        </p:nvSpPr>
        <p:spPr>
          <a:xfrm>
            <a:off x="533400" y="2438400"/>
            <a:ext cx="8153400" cy="4181856"/>
          </a:xfrm>
        </p:spPr>
        <p:txBody>
          <a:bodyPr>
            <a:normAutofit lnSpcReduction="10000"/>
          </a:bodyPr>
          <a:lstStyle/>
          <a:p>
            <a:r>
              <a:rPr lang="en-US" b="1" dirty="0"/>
              <a:t> ”</a:t>
            </a:r>
            <a:r>
              <a:rPr lang="en-US" dirty="0"/>
              <a:t>Train up a child in the way he should go, and when he is old he will not depart from it.</a:t>
            </a:r>
            <a:r>
              <a:rPr lang="en-US" dirty="0" smtClean="0"/>
              <a:t>”</a:t>
            </a:r>
            <a:r>
              <a:rPr lang="en-US" b="1" dirty="0"/>
              <a:t> </a:t>
            </a:r>
            <a:r>
              <a:rPr lang="en-US" sz="1600" b="1" dirty="0"/>
              <a:t>Proverbs 22:6</a:t>
            </a:r>
            <a:endParaRPr lang="en-US" sz="1600" dirty="0"/>
          </a:p>
          <a:p>
            <a:r>
              <a:rPr lang="ar-sa" b="1" dirty="0"/>
              <a:t> </a:t>
            </a:r>
            <a:r>
              <a:rPr lang="en-CA" b="1" dirty="0" smtClean="0"/>
              <a:t>	 </a:t>
            </a:r>
            <a:r>
              <a:rPr lang="ar-sa" dirty="0"/>
              <a:t>دَرِّبِ الْوَلَدَ بِمُقْتَضَى مَوَاهِبِهِ وَطَبِيعَتِهِ، فَمَتَى شَاخَ لاَ يَمِيلُ عَنْهَا</a:t>
            </a:r>
            <a:r>
              <a:rPr lang="ar-sa" dirty="0" smtClean="0"/>
              <a:t>.</a:t>
            </a:r>
            <a:endParaRPr lang="en-US" dirty="0"/>
          </a:p>
          <a:p>
            <a:r>
              <a:rPr lang="en-US" dirty="0" smtClean="0"/>
              <a:t>Parents are more focused on physical well-being because infants are highly dependent on adults</a:t>
            </a:r>
          </a:p>
          <a:p>
            <a:r>
              <a:rPr lang="en-US" dirty="0" smtClean="0"/>
              <a:t>But even infants take in information from surroundings</a:t>
            </a:r>
          </a:p>
          <a:p>
            <a:pPr lvl="1">
              <a:buFont typeface="Arial"/>
              <a:buChar char="•"/>
            </a:pPr>
            <a:r>
              <a:rPr lang="en-US" dirty="0" smtClean="0"/>
              <a:t>Listening to music in utero</a:t>
            </a:r>
          </a:p>
          <a:p>
            <a:pPr lvl="1">
              <a:buFont typeface="Arial"/>
              <a:buChar char="•"/>
            </a:pPr>
            <a:r>
              <a:rPr lang="en-US" dirty="0" smtClean="0"/>
              <a:t>Studies show that infants react to environment</a:t>
            </a:r>
          </a:p>
          <a:p>
            <a:pPr lvl="2">
              <a:buFont typeface="Courier New"/>
              <a:buChar char="o"/>
            </a:pPr>
            <a:r>
              <a:rPr lang="en-US" dirty="0" smtClean="0"/>
              <a:t>Shouting causes stress, </a:t>
            </a:r>
            <a:r>
              <a:rPr lang="en-US" dirty="0" err="1" smtClean="0"/>
              <a:t>etc</a:t>
            </a:r>
            <a:endParaRPr lang="en-US" dirty="0" smtClean="0"/>
          </a:p>
          <a:p>
            <a:r>
              <a:rPr lang="en-US" dirty="0" smtClean="0"/>
              <a:t>Environment influences cognitive and emotional skills development</a:t>
            </a:r>
          </a:p>
        </p:txBody>
      </p:sp>
      <p:pic>
        <p:nvPicPr>
          <p:cNvPr id="8" name="Picture 7"/>
          <p:cNvPicPr>
            <a:picLocks noChangeAspect="1"/>
          </p:cNvPicPr>
          <p:nvPr/>
        </p:nvPicPr>
        <p:blipFill>
          <a:blip r:embed="rId3"/>
          <a:stretch>
            <a:fillRect/>
          </a:stretch>
        </p:blipFill>
        <p:spPr>
          <a:xfrm>
            <a:off x="304800" y="1066800"/>
            <a:ext cx="1961029" cy="1143000"/>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41EEBA33-C60F-4CFA-A7D1-8BDD77B97723}" type="slidenum">
              <a:rPr lang="en-US" smtClean="0"/>
              <a:t>22</a:t>
            </a:fld>
            <a:endParaRPr lang="en-US"/>
          </a:p>
        </p:txBody>
      </p:sp>
    </p:spTree>
    <p:extLst>
      <p:ext uri="{BB962C8B-B14F-4D97-AF65-F5344CB8AC3E}">
        <p14:creationId xmlns:p14="http://schemas.microsoft.com/office/powerpoint/2010/main" val="1240036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Toddlers 1-2</a:t>
            </a:r>
            <a:endParaRPr lang="en-US" dirty="0"/>
          </a:p>
        </p:txBody>
      </p:sp>
      <p:sp>
        <p:nvSpPr>
          <p:cNvPr id="3" name="Content Placeholder 2"/>
          <p:cNvSpPr>
            <a:spLocks noGrp="1"/>
          </p:cNvSpPr>
          <p:nvPr>
            <p:ph sz="quarter" idx="13"/>
          </p:nvPr>
        </p:nvSpPr>
        <p:spPr>
          <a:xfrm>
            <a:off x="685800" y="2240280"/>
            <a:ext cx="7315200" cy="3877056"/>
          </a:xfrm>
        </p:spPr>
        <p:txBody>
          <a:bodyPr/>
          <a:lstStyle/>
          <a:p>
            <a:r>
              <a:rPr lang="en-US" dirty="0" smtClean="0"/>
              <a:t>Focus on motor skills and language</a:t>
            </a:r>
          </a:p>
          <a:p>
            <a:r>
              <a:rPr lang="en-US" dirty="0" smtClean="0"/>
              <a:t>Understand </a:t>
            </a:r>
            <a:r>
              <a:rPr lang="en-US" dirty="0"/>
              <a:t>much more than we imagine</a:t>
            </a:r>
          </a:p>
          <a:p>
            <a:pPr lvl="1">
              <a:buFont typeface="Arial"/>
              <a:buChar char="•"/>
            </a:pPr>
            <a:r>
              <a:rPr lang="en-US" dirty="0"/>
              <a:t>Children are like sponges at this </a:t>
            </a:r>
            <a:r>
              <a:rPr lang="en-US" dirty="0" smtClean="0"/>
              <a:t>age</a:t>
            </a:r>
          </a:p>
          <a:p>
            <a:pPr lvl="1">
              <a:buFont typeface="Arial"/>
              <a:buChar char="•"/>
            </a:pPr>
            <a:r>
              <a:rPr lang="en-US" dirty="0" smtClean="0"/>
              <a:t>Story of “what does your mom work as?”</a:t>
            </a:r>
          </a:p>
          <a:p>
            <a:r>
              <a:rPr lang="en-US" dirty="0" smtClean="0"/>
              <a:t>No TV prior to age 2</a:t>
            </a:r>
          </a:p>
          <a:p>
            <a:pPr lvl="1">
              <a:buFont typeface="Arial"/>
              <a:buChar char="•"/>
            </a:pPr>
            <a:r>
              <a:rPr lang="en-US" dirty="0" smtClean="0"/>
              <a:t>Not about content, but TV medium itself</a:t>
            </a:r>
          </a:p>
          <a:p>
            <a:pPr lvl="2">
              <a:buFont typeface="Courier New"/>
              <a:buChar char="o"/>
            </a:pPr>
            <a:r>
              <a:rPr lang="en-US" dirty="0" smtClean="0"/>
              <a:t>More children diagnosed with ADHD</a:t>
            </a:r>
          </a:p>
          <a:p>
            <a:pPr lvl="1">
              <a:buFont typeface="Arial"/>
              <a:buChar char="•"/>
            </a:pPr>
            <a:r>
              <a:rPr lang="en-US" dirty="0" smtClean="0"/>
              <a:t>TV is not a good babysitter</a:t>
            </a:r>
          </a:p>
          <a:p>
            <a:pPr lvl="1">
              <a:buFont typeface="Arial"/>
              <a:buChar char="•"/>
            </a:pPr>
            <a:r>
              <a:rPr lang="en-US" dirty="0" smtClean="0"/>
              <a:t>Baby Einstein – no good</a:t>
            </a:r>
            <a:endParaRPr lang="en-US" dirty="0"/>
          </a:p>
          <a:p>
            <a:pPr lvl="1"/>
            <a:endParaRPr lang="en-US" dirty="0"/>
          </a:p>
          <a:p>
            <a:endParaRPr lang="en-US" dirty="0"/>
          </a:p>
        </p:txBody>
      </p:sp>
      <p:pic>
        <p:nvPicPr>
          <p:cNvPr id="5" name="Content Placeholder 4"/>
          <p:cNvPicPr>
            <a:picLocks noGrp="1" noChangeAspect="1"/>
          </p:cNvPicPr>
          <p:nvPr>
            <p:ph sz="quarter" idx="14"/>
          </p:nvPr>
        </p:nvPicPr>
        <p:blipFill>
          <a:blip r:embed="rId3"/>
          <a:srcRect l="942" r="942"/>
          <a:stretch>
            <a:fillRect/>
          </a:stretch>
        </p:blipFill>
        <p:spPr>
          <a:xfrm>
            <a:off x="304800" y="990600"/>
            <a:ext cx="1295400" cy="1320312"/>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41EEBA33-C60F-4CFA-A7D1-8BDD77B97723}" type="slidenum">
              <a:rPr lang="en-US" smtClean="0"/>
              <a:t>23</a:t>
            </a:fld>
            <a:endParaRPr lang="en-US"/>
          </a:p>
        </p:txBody>
      </p:sp>
    </p:spTree>
    <p:extLst>
      <p:ext uri="{BB962C8B-B14F-4D97-AF65-F5344CB8AC3E}">
        <p14:creationId xmlns:p14="http://schemas.microsoft.com/office/powerpoint/2010/main" val="3620861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152400"/>
            <a:ext cx="7756263" cy="1472006"/>
          </a:xfrm>
        </p:spPr>
        <p:txBody>
          <a:bodyPr/>
          <a:lstStyle/>
          <a:p>
            <a:r>
              <a:rPr lang="en-US" dirty="0" smtClean="0"/>
              <a:t>Preschoolers (3-5) and Children (6-8)</a:t>
            </a:r>
            <a:endParaRPr lang="en-US" dirty="0"/>
          </a:p>
        </p:txBody>
      </p:sp>
      <p:sp>
        <p:nvSpPr>
          <p:cNvPr id="3" name="Content Placeholder 2"/>
          <p:cNvSpPr>
            <a:spLocks noGrp="1"/>
          </p:cNvSpPr>
          <p:nvPr>
            <p:ph sz="quarter" idx="13"/>
          </p:nvPr>
        </p:nvSpPr>
        <p:spPr>
          <a:xfrm>
            <a:off x="228600" y="2514600"/>
            <a:ext cx="8763000" cy="4038600"/>
          </a:xfrm>
        </p:spPr>
        <p:txBody>
          <a:bodyPr>
            <a:normAutofit fontScale="92500" lnSpcReduction="10000"/>
          </a:bodyPr>
          <a:lstStyle/>
          <a:p>
            <a:r>
              <a:rPr lang="en-US" dirty="0" smtClean="0"/>
              <a:t>The focus is on </a:t>
            </a:r>
            <a:r>
              <a:rPr lang="en-US" u="sng" dirty="0" smtClean="0"/>
              <a:t>socialization</a:t>
            </a:r>
            <a:r>
              <a:rPr lang="en-US" dirty="0" smtClean="0"/>
              <a:t> and </a:t>
            </a:r>
            <a:r>
              <a:rPr lang="en-US" u="sng" dirty="0" smtClean="0"/>
              <a:t>learning to learn</a:t>
            </a:r>
          </a:p>
          <a:p>
            <a:r>
              <a:rPr lang="en-US" dirty="0" smtClean="0"/>
              <a:t>They like to belong, do activities, learn by doing</a:t>
            </a:r>
          </a:p>
          <a:p>
            <a:r>
              <a:rPr lang="en-US" dirty="0" smtClean="0"/>
              <a:t>They want to please you</a:t>
            </a:r>
          </a:p>
          <a:p>
            <a:r>
              <a:rPr lang="en-US" dirty="0" err="1" smtClean="0"/>
              <a:t>ian</a:t>
            </a:r>
            <a:r>
              <a:rPr lang="en-US" dirty="0" smtClean="0"/>
              <a:t> </a:t>
            </a:r>
            <a:r>
              <a:rPr lang="en-US" dirty="0" err="1" smtClean="0"/>
              <a:t>behaviour</a:t>
            </a:r>
            <a:endParaRPr lang="en-US" dirty="0" smtClean="0"/>
          </a:p>
          <a:p>
            <a:r>
              <a:rPr lang="en-US" dirty="0" smtClean="0"/>
              <a:t>Welcome intense discussions</a:t>
            </a:r>
            <a:endParaRPr lang="en-US" dirty="0"/>
          </a:p>
          <a:p>
            <a:r>
              <a:rPr lang="en-US" dirty="0"/>
              <a:t>T</a:t>
            </a:r>
            <a:r>
              <a:rPr lang="en-US" dirty="0" smtClean="0"/>
              <a:t>rain </a:t>
            </a:r>
            <a:r>
              <a:rPr lang="en-US" dirty="0"/>
              <a:t>your kids to have a </a:t>
            </a:r>
            <a:r>
              <a:rPr lang="en-US" dirty="0" smtClean="0"/>
              <a:t>critical, </a:t>
            </a:r>
            <a:r>
              <a:rPr lang="en-US" dirty="0"/>
              <a:t>discerning </a:t>
            </a:r>
            <a:r>
              <a:rPr lang="en-US" dirty="0" smtClean="0"/>
              <a:t>mind</a:t>
            </a:r>
          </a:p>
          <a:p>
            <a:pPr lvl="1">
              <a:buFont typeface="Arial"/>
              <a:buChar char="•"/>
            </a:pPr>
            <a:r>
              <a:rPr lang="en-US" dirty="0"/>
              <a:t>N</a:t>
            </a:r>
            <a:r>
              <a:rPr lang="en-US" dirty="0" smtClean="0"/>
              <a:t>ot </a:t>
            </a:r>
            <a:r>
              <a:rPr lang="en-US" dirty="0"/>
              <a:t>to be </a:t>
            </a:r>
            <a:r>
              <a:rPr lang="en-US" dirty="0" smtClean="0"/>
              <a:t>naive </a:t>
            </a:r>
            <a:r>
              <a:rPr lang="en-US" dirty="0"/>
              <a:t>and an </a:t>
            </a:r>
            <a:r>
              <a:rPr lang="en-US" dirty="0" smtClean="0"/>
              <a:t>empty plate </a:t>
            </a:r>
            <a:r>
              <a:rPr lang="en-US" dirty="0"/>
              <a:t>for the devil to dump any disgusting garbage into it, and forcing your kids to swallow </a:t>
            </a:r>
            <a:r>
              <a:rPr lang="en-US" dirty="0" smtClean="0"/>
              <a:t>it</a:t>
            </a:r>
          </a:p>
          <a:p>
            <a:r>
              <a:rPr lang="en-US" dirty="0"/>
              <a:t>B</a:t>
            </a:r>
            <a:r>
              <a:rPr lang="en-US" dirty="0" smtClean="0"/>
              <a:t>irthday parties: if you don’t know the family, your child shouldn’t go alone </a:t>
            </a:r>
          </a:p>
          <a:p>
            <a:r>
              <a:rPr lang="en-US" dirty="0" smtClean="0"/>
              <a:t>Use </a:t>
            </a:r>
            <a:r>
              <a:rPr lang="en-US" dirty="0"/>
              <a:t>witnessed opportunities to communicate </a:t>
            </a:r>
            <a:r>
              <a:rPr lang="en-US" dirty="0" smtClean="0"/>
              <a:t>Christ (set the stage)</a:t>
            </a:r>
            <a:endParaRPr lang="en-US" dirty="0"/>
          </a:p>
        </p:txBody>
      </p:sp>
      <p:pic>
        <p:nvPicPr>
          <p:cNvPr id="5" name="Picture 4"/>
          <p:cNvPicPr>
            <a:picLocks noChangeAspect="1"/>
          </p:cNvPicPr>
          <p:nvPr/>
        </p:nvPicPr>
        <p:blipFill>
          <a:blip r:embed="rId3"/>
          <a:stretch>
            <a:fillRect/>
          </a:stretch>
        </p:blipFill>
        <p:spPr>
          <a:xfrm>
            <a:off x="304800" y="1066799"/>
            <a:ext cx="1752600" cy="1312759"/>
          </a:xfrm>
          <a:prstGeom prst="rect">
            <a:avLst/>
          </a:prstGeom>
          <a:ln>
            <a:noFill/>
          </a:ln>
          <a:effectLst>
            <a:softEdge rad="112500"/>
          </a:effectLst>
        </p:spPr>
      </p:pic>
      <p:sp>
        <p:nvSpPr>
          <p:cNvPr id="6" name="Slide Number Placeholder 5"/>
          <p:cNvSpPr>
            <a:spLocks noGrp="1"/>
          </p:cNvSpPr>
          <p:nvPr>
            <p:ph type="sldNum" sz="quarter" idx="12"/>
          </p:nvPr>
        </p:nvSpPr>
        <p:spPr>
          <a:xfrm>
            <a:off x="6705600" y="6340475"/>
            <a:ext cx="2133600" cy="365125"/>
          </a:xfrm>
        </p:spPr>
        <p:txBody>
          <a:bodyPr/>
          <a:lstStyle/>
          <a:p>
            <a:fld id="{41EEBA33-C60F-4CFA-A7D1-8BDD77B97723}" type="slidenum">
              <a:rPr lang="en-US" smtClean="0"/>
              <a:t>24</a:t>
            </a:fld>
            <a:endParaRPr lang="en-US" dirty="0"/>
          </a:p>
        </p:txBody>
      </p:sp>
    </p:spTree>
    <p:extLst>
      <p:ext uri="{BB962C8B-B14F-4D97-AF65-F5344CB8AC3E}">
        <p14:creationId xmlns:p14="http://schemas.microsoft.com/office/powerpoint/2010/main" val="1276321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dissolv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dissolv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Tweens (8-12)</a:t>
            </a:r>
            <a:endParaRPr lang="en-US" dirty="0"/>
          </a:p>
        </p:txBody>
      </p:sp>
      <p:sp>
        <p:nvSpPr>
          <p:cNvPr id="3" name="Content Placeholder 2"/>
          <p:cNvSpPr>
            <a:spLocks noGrp="1"/>
          </p:cNvSpPr>
          <p:nvPr>
            <p:ph sz="quarter" idx="13"/>
          </p:nvPr>
        </p:nvSpPr>
        <p:spPr>
          <a:xfrm>
            <a:off x="685800" y="2545080"/>
            <a:ext cx="7391400" cy="3931920"/>
          </a:xfrm>
        </p:spPr>
        <p:txBody>
          <a:bodyPr>
            <a:noAutofit/>
          </a:bodyPr>
          <a:lstStyle/>
          <a:p>
            <a:r>
              <a:rPr lang="en-US" sz="2800" dirty="0" smtClean="0"/>
              <a:t>Still primary school</a:t>
            </a:r>
          </a:p>
          <a:p>
            <a:r>
              <a:rPr lang="en-US" sz="2800" dirty="0" smtClean="0"/>
              <a:t>Exposed to kids with older siblings</a:t>
            </a:r>
          </a:p>
          <a:p>
            <a:r>
              <a:rPr lang="en-US" sz="2800" dirty="0" smtClean="0"/>
              <a:t>Start exhibiting characteristics of teens</a:t>
            </a:r>
          </a:p>
          <a:p>
            <a:r>
              <a:rPr lang="en-US" sz="2800" dirty="0"/>
              <a:t>Highly </a:t>
            </a:r>
            <a:r>
              <a:rPr lang="en-US" sz="2800" dirty="0" smtClean="0"/>
              <a:t>participative/social</a:t>
            </a:r>
            <a:endParaRPr lang="en-US" sz="2800" dirty="0"/>
          </a:p>
          <a:p>
            <a:r>
              <a:rPr lang="en-US" sz="2800" dirty="0"/>
              <a:t>Highly connected</a:t>
            </a:r>
          </a:p>
          <a:p>
            <a:r>
              <a:rPr lang="en-US" sz="2800" dirty="0"/>
              <a:t>Achievement oriented</a:t>
            </a:r>
          </a:p>
          <a:p>
            <a:r>
              <a:rPr lang="en-US" sz="2800" dirty="0"/>
              <a:t>Varying levels of </a:t>
            </a:r>
            <a:r>
              <a:rPr lang="en-US" sz="2800" dirty="0" smtClean="0"/>
              <a:t>maturity</a:t>
            </a:r>
            <a:endParaRPr lang="en-US" sz="2800" dirty="0"/>
          </a:p>
        </p:txBody>
      </p:sp>
      <p:pic>
        <p:nvPicPr>
          <p:cNvPr id="5" name="Picture 4"/>
          <p:cNvPicPr>
            <a:picLocks noChangeAspect="1"/>
          </p:cNvPicPr>
          <p:nvPr/>
        </p:nvPicPr>
        <p:blipFill>
          <a:blip r:embed="rId3"/>
          <a:stretch>
            <a:fillRect/>
          </a:stretch>
        </p:blipFill>
        <p:spPr>
          <a:xfrm>
            <a:off x="228600" y="990599"/>
            <a:ext cx="2133600" cy="1469245"/>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41EEBA33-C60F-4CFA-A7D1-8BDD77B97723}" type="slidenum">
              <a:rPr lang="en-US" smtClean="0"/>
              <a:t>25</a:t>
            </a:fld>
            <a:endParaRPr lang="en-US"/>
          </a:p>
        </p:txBody>
      </p:sp>
    </p:spTree>
    <p:extLst>
      <p:ext uri="{BB962C8B-B14F-4D97-AF65-F5344CB8AC3E}">
        <p14:creationId xmlns:p14="http://schemas.microsoft.com/office/powerpoint/2010/main" val="1539008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Teens (13 +)</a:t>
            </a:r>
            <a:endParaRPr lang="en-US" dirty="0"/>
          </a:p>
        </p:txBody>
      </p:sp>
      <p:sp>
        <p:nvSpPr>
          <p:cNvPr id="5" name="Content Placeholder 3"/>
          <p:cNvSpPr>
            <a:spLocks noGrp="1"/>
          </p:cNvSpPr>
          <p:nvPr>
            <p:ph sz="quarter" idx="13"/>
          </p:nvPr>
        </p:nvSpPr>
        <p:spPr>
          <a:xfrm>
            <a:off x="533400" y="2240280"/>
            <a:ext cx="8077200" cy="3877056"/>
          </a:xfrm>
        </p:spPr>
        <p:txBody>
          <a:bodyPr>
            <a:noAutofit/>
          </a:bodyPr>
          <a:lstStyle/>
          <a:p>
            <a:r>
              <a:rPr lang="en-US" dirty="0" smtClean="0"/>
              <a:t>13 and up</a:t>
            </a:r>
          </a:p>
          <a:p>
            <a:pPr lvl="1">
              <a:buFont typeface="Arial"/>
              <a:buChar char="•"/>
            </a:pPr>
            <a:r>
              <a:rPr lang="en-US" sz="2400" dirty="0" smtClean="0"/>
              <a:t>Teens want independence, seem rebellious</a:t>
            </a:r>
          </a:p>
          <a:p>
            <a:pPr lvl="1">
              <a:buFont typeface="Arial"/>
              <a:buChar char="•"/>
            </a:pPr>
            <a:r>
              <a:rPr lang="en-US" sz="2400" dirty="0" smtClean="0"/>
              <a:t>Think they know better than parents</a:t>
            </a:r>
          </a:p>
          <a:p>
            <a:r>
              <a:rPr lang="en-US" dirty="0" smtClean="0"/>
              <a:t>This is normal</a:t>
            </a:r>
          </a:p>
          <a:p>
            <a:r>
              <a:rPr lang="en-US" dirty="0" smtClean="0"/>
              <a:t>Critical to build trust by this point</a:t>
            </a:r>
          </a:p>
          <a:p>
            <a:r>
              <a:rPr lang="en-US" dirty="0" smtClean="0"/>
              <a:t>Home needs to be a safe haven</a:t>
            </a:r>
          </a:p>
          <a:p>
            <a:r>
              <a:rPr lang="en-US" dirty="0"/>
              <a:t>Take your kid on a one-to-one trip (1 to 3 days) to bond </a:t>
            </a:r>
          </a:p>
          <a:p>
            <a:pPr lvl="1">
              <a:buFont typeface="Arial"/>
              <a:buChar char="•"/>
            </a:pPr>
            <a:r>
              <a:rPr lang="en-US" dirty="0"/>
              <a:t>Good opportunity to talk about sexuality, after you have taken a book to prepare how to discuss it in a Christian manner </a:t>
            </a:r>
          </a:p>
          <a:p>
            <a:endParaRPr lang="en-US" dirty="0" smtClean="0"/>
          </a:p>
          <a:p>
            <a:endParaRPr lang="en-US" dirty="0"/>
          </a:p>
        </p:txBody>
      </p:sp>
      <p:pic>
        <p:nvPicPr>
          <p:cNvPr id="6" name="Picture 5"/>
          <p:cNvPicPr>
            <a:picLocks noChangeAspect="1"/>
          </p:cNvPicPr>
          <p:nvPr/>
        </p:nvPicPr>
        <p:blipFill>
          <a:blip r:embed="rId3"/>
          <a:stretch>
            <a:fillRect/>
          </a:stretch>
        </p:blipFill>
        <p:spPr>
          <a:xfrm>
            <a:off x="228600" y="737062"/>
            <a:ext cx="2133600" cy="1419814"/>
          </a:xfrm>
          <a:prstGeom prst="rect">
            <a:avLst/>
          </a:prstGeom>
          <a:ln>
            <a:noFill/>
          </a:ln>
          <a:effectLst>
            <a:softEdge rad="112500"/>
          </a:effectLst>
        </p:spPr>
      </p:pic>
      <p:sp>
        <p:nvSpPr>
          <p:cNvPr id="7" name="TextBox 6"/>
          <p:cNvSpPr txBox="1"/>
          <p:nvPr/>
        </p:nvSpPr>
        <p:spPr>
          <a:xfrm>
            <a:off x="2235200" y="999067"/>
            <a:ext cx="184666" cy="369332"/>
          </a:xfrm>
          <a:prstGeom prst="rect">
            <a:avLst/>
          </a:prstGeom>
          <a:noFill/>
        </p:spPr>
        <p:txBody>
          <a:bodyPr wrap="none" rtlCol="0">
            <a:spAutoFit/>
          </a:bodyPr>
          <a:lstStyle/>
          <a:p>
            <a:endParaRPr lang="en-US" dirty="0"/>
          </a:p>
        </p:txBody>
      </p:sp>
      <p:sp>
        <p:nvSpPr>
          <p:cNvPr id="3" name="Slide Number Placeholder 2"/>
          <p:cNvSpPr>
            <a:spLocks noGrp="1"/>
          </p:cNvSpPr>
          <p:nvPr>
            <p:ph type="sldNum" sz="quarter" idx="12"/>
          </p:nvPr>
        </p:nvSpPr>
        <p:spPr/>
        <p:txBody>
          <a:bodyPr/>
          <a:lstStyle/>
          <a:p>
            <a:fld id="{41EEBA33-C60F-4CFA-A7D1-8BDD77B97723}" type="slidenum">
              <a:rPr lang="en-US" smtClean="0"/>
              <a:t>26</a:t>
            </a:fld>
            <a:endParaRPr lang="en-US"/>
          </a:p>
        </p:txBody>
      </p:sp>
    </p:spTree>
    <p:extLst>
      <p:ext uri="{BB962C8B-B14F-4D97-AF65-F5344CB8AC3E}">
        <p14:creationId xmlns:p14="http://schemas.microsoft.com/office/powerpoint/2010/main" val="1265833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dissolv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dissolve">
                                      <p:cBhvr>
                                        <p:cTn id="33" dur="500"/>
                                        <p:tgtEl>
                                          <p:spTgt spid="5">
                                            <p:txEl>
                                              <p:pRg st="6" end="6"/>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dissolve">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Teens (13 +)</a:t>
            </a:r>
            <a:endParaRPr lang="en-US" dirty="0"/>
          </a:p>
        </p:txBody>
      </p:sp>
      <p:sp>
        <p:nvSpPr>
          <p:cNvPr id="5" name="Content Placeholder 3"/>
          <p:cNvSpPr>
            <a:spLocks noGrp="1"/>
          </p:cNvSpPr>
          <p:nvPr>
            <p:ph sz="quarter" idx="13"/>
          </p:nvPr>
        </p:nvSpPr>
        <p:spPr>
          <a:xfrm>
            <a:off x="838200" y="2371344"/>
            <a:ext cx="7162800" cy="3877056"/>
          </a:xfrm>
        </p:spPr>
        <p:txBody>
          <a:bodyPr>
            <a:normAutofit lnSpcReduction="10000"/>
          </a:bodyPr>
          <a:lstStyle/>
          <a:p>
            <a:r>
              <a:rPr lang="en-US" dirty="0" smtClean="0"/>
              <a:t>School </a:t>
            </a:r>
            <a:r>
              <a:rPr lang="en-US" dirty="0"/>
              <a:t>dances, and school parties </a:t>
            </a:r>
          </a:p>
          <a:p>
            <a:r>
              <a:rPr lang="en-US" dirty="0" smtClean="0"/>
              <a:t>”Thank </a:t>
            </a:r>
            <a:r>
              <a:rPr lang="en-US" dirty="0"/>
              <a:t>God my kid has a girlfriend, and he is not gay" be-careful, that's the encouraged behavior that brought many to be bored and explore homosexuality </a:t>
            </a:r>
            <a:endParaRPr lang="en-US" dirty="0" smtClean="0"/>
          </a:p>
          <a:p>
            <a:r>
              <a:rPr lang="en-US" dirty="0"/>
              <a:t>Charlemagne's questionnaire</a:t>
            </a:r>
          </a:p>
          <a:p>
            <a:pPr lvl="1">
              <a:buFont typeface="Arial"/>
              <a:buChar char="•"/>
            </a:pPr>
            <a:r>
              <a:rPr lang="en-US" dirty="0"/>
              <a:t>St. George's school, Emmanuel School Christian </a:t>
            </a:r>
            <a:r>
              <a:rPr lang="en-US" dirty="0" smtClean="0"/>
              <a:t>School</a:t>
            </a:r>
          </a:p>
          <a:p>
            <a:r>
              <a:rPr lang="en-US" dirty="0"/>
              <a:t>CEGEP hall way, TV screens with programs about safe sex.</a:t>
            </a:r>
          </a:p>
          <a:p>
            <a:pPr>
              <a:buFont typeface="Arial"/>
              <a:buChar char="•"/>
            </a:pPr>
            <a:endParaRPr lang="en-US" dirty="0"/>
          </a:p>
          <a:p>
            <a:endParaRPr lang="en-US" dirty="0"/>
          </a:p>
          <a:p>
            <a:endParaRPr lang="en-US" dirty="0"/>
          </a:p>
        </p:txBody>
      </p:sp>
      <p:pic>
        <p:nvPicPr>
          <p:cNvPr id="6" name="Picture 5"/>
          <p:cNvPicPr>
            <a:picLocks noChangeAspect="1"/>
          </p:cNvPicPr>
          <p:nvPr/>
        </p:nvPicPr>
        <p:blipFill>
          <a:blip r:embed="rId3"/>
          <a:stretch>
            <a:fillRect/>
          </a:stretch>
        </p:blipFill>
        <p:spPr>
          <a:xfrm>
            <a:off x="76200" y="990600"/>
            <a:ext cx="1752600" cy="1166276"/>
          </a:xfrm>
          <a:prstGeom prst="rect">
            <a:avLst/>
          </a:prstGeom>
          <a:ln>
            <a:noFill/>
          </a:ln>
          <a:effectLst>
            <a:softEdge rad="112500"/>
          </a:effectLst>
        </p:spPr>
      </p:pic>
      <p:sp>
        <p:nvSpPr>
          <p:cNvPr id="7" name="TextBox 6"/>
          <p:cNvSpPr txBox="1"/>
          <p:nvPr/>
        </p:nvSpPr>
        <p:spPr>
          <a:xfrm>
            <a:off x="2235200" y="999067"/>
            <a:ext cx="184666" cy="369332"/>
          </a:xfrm>
          <a:prstGeom prst="rect">
            <a:avLst/>
          </a:prstGeom>
          <a:noFill/>
        </p:spPr>
        <p:txBody>
          <a:bodyPr wrap="none" rtlCol="0">
            <a:spAutoFit/>
          </a:bodyPr>
          <a:lstStyle/>
          <a:p>
            <a:endParaRPr lang="en-US" dirty="0"/>
          </a:p>
        </p:txBody>
      </p:sp>
      <p:sp>
        <p:nvSpPr>
          <p:cNvPr id="3" name="Slide Number Placeholder 2"/>
          <p:cNvSpPr>
            <a:spLocks noGrp="1"/>
          </p:cNvSpPr>
          <p:nvPr>
            <p:ph type="sldNum" sz="quarter" idx="12"/>
          </p:nvPr>
        </p:nvSpPr>
        <p:spPr/>
        <p:txBody>
          <a:bodyPr/>
          <a:lstStyle/>
          <a:p>
            <a:fld id="{41EEBA33-C60F-4CFA-A7D1-8BDD77B97723}" type="slidenum">
              <a:rPr lang="en-US" smtClean="0"/>
              <a:t>27</a:t>
            </a:fld>
            <a:endParaRPr lang="en-US"/>
          </a:p>
        </p:txBody>
      </p:sp>
    </p:spTree>
    <p:extLst>
      <p:ext uri="{BB962C8B-B14F-4D97-AF65-F5344CB8AC3E}">
        <p14:creationId xmlns:p14="http://schemas.microsoft.com/office/powerpoint/2010/main" val="1357234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pic>
        <p:nvPicPr>
          <p:cNvPr id="5" name="Content Placeholder 4"/>
          <p:cNvPicPr>
            <a:picLocks noGrp="1" noChangeAspect="1"/>
          </p:cNvPicPr>
          <p:nvPr>
            <p:ph sz="quarter" idx="13"/>
          </p:nvPr>
        </p:nvPicPr>
        <p:blipFill>
          <a:blip r:embed="rId3"/>
          <a:srcRect l="17376" r="17376"/>
          <a:stretch>
            <a:fillRect/>
          </a:stretch>
        </p:blipFill>
        <p:spPr>
          <a:xfrm>
            <a:off x="533400" y="446298"/>
            <a:ext cx="1676400" cy="1708638"/>
          </a:xfrm>
          <a:prstGeom prst="rect">
            <a:avLst/>
          </a:prstGeom>
          <a:ln>
            <a:noFill/>
          </a:ln>
          <a:effectLst>
            <a:softEdge rad="112500"/>
          </a:effectLst>
        </p:spPr>
      </p:pic>
      <p:sp>
        <p:nvSpPr>
          <p:cNvPr id="4" name="Content Placeholder 3"/>
          <p:cNvSpPr>
            <a:spLocks noGrp="1"/>
          </p:cNvSpPr>
          <p:nvPr>
            <p:ph sz="quarter" idx="14"/>
          </p:nvPr>
        </p:nvSpPr>
        <p:spPr>
          <a:xfrm>
            <a:off x="381000" y="2240280"/>
            <a:ext cx="8382000" cy="4389120"/>
          </a:xfrm>
        </p:spPr>
        <p:txBody>
          <a:bodyPr>
            <a:noAutofit/>
          </a:bodyPr>
          <a:lstStyle/>
          <a:p>
            <a:r>
              <a:rPr lang="en-US" sz="1600" dirty="0" smtClean="0"/>
              <a:t>Control </a:t>
            </a:r>
            <a:r>
              <a:rPr lang="en-US" sz="1600" dirty="0"/>
              <a:t>screen </a:t>
            </a:r>
            <a:r>
              <a:rPr lang="en-US" sz="1600" dirty="0" smtClean="0"/>
              <a:t>time (start when they are younger)</a:t>
            </a:r>
          </a:p>
          <a:p>
            <a:pPr lvl="1">
              <a:buFont typeface="Arial"/>
              <a:buChar char="•"/>
            </a:pPr>
            <a:r>
              <a:rPr lang="en-US" sz="1600" dirty="0" smtClean="0"/>
              <a:t>Allow electronic devices only on long car rides, play games instead, interact</a:t>
            </a:r>
          </a:p>
          <a:p>
            <a:pPr lvl="1">
              <a:buFont typeface="Arial"/>
              <a:buChar char="•"/>
            </a:pPr>
            <a:r>
              <a:rPr lang="en-US" sz="1600" dirty="0" smtClean="0"/>
              <a:t>Not on school days</a:t>
            </a:r>
            <a:endParaRPr lang="en-US" sz="1600" dirty="0"/>
          </a:p>
          <a:p>
            <a:r>
              <a:rPr lang="en-US" sz="1600" dirty="0" smtClean="0"/>
              <a:t>No screens in bedrooms </a:t>
            </a:r>
            <a:r>
              <a:rPr lang="en-US" sz="1600" dirty="0"/>
              <a:t>(start when they are younger</a:t>
            </a:r>
            <a:r>
              <a:rPr lang="en-US" sz="1600" dirty="0" smtClean="0"/>
              <a:t>)</a:t>
            </a:r>
          </a:p>
          <a:p>
            <a:pPr lvl="1">
              <a:buFont typeface="Arial"/>
              <a:buChar char="•"/>
            </a:pPr>
            <a:r>
              <a:rPr lang="en-US" sz="1600" dirty="0" smtClean="0"/>
              <a:t>Must keep computer in family room</a:t>
            </a:r>
          </a:p>
          <a:p>
            <a:r>
              <a:rPr lang="en-US" sz="1600" dirty="0" smtClean="0"/>
              <a:t>An opinion: It’s </a:t>
            </a:r>
            <a:r>
              <a:rPr lang="en-US" sz="1600" dirty="0"/>
              <a:t>better that they have exposure, not too much </a:t>
            </a:r>
            <a:r>
              <a:rPr lang="en-US" sz="1600" dirty="0" smtClean="0"/>
              <a:t>sheltering</a:t>
            </a:r>
          </a:p>
          <a:p>
            <a:r>
              <a:rPr lang="en-US" sz="1600" dirty="0" smtClean="0"/>
              <a:t> </a:t>
            </a:r>
            <a:r>
              <a:rPr lang="ar-sa" sz="1600" dirty="0"/>
              <a:t>الممنوع </a:t>
            </a:r>
            <a:r>
              <a:rPr lang="ar-sa" sz="1600" dirty="0" smtClean="0"/>
              <a:t>مرغوب</a:t>
            </a:r>
            <a:endParaRPr lang="en-US" sz="1600" dirty="0" smtClean="0"/>
          </a:p>
          <a:p>
            <a:r>
              <a:rPr lang="en-US" sz="1600" dirty="0" smtClean="0"/>
              <a:t>Facebook </a:t>
            </a:r>
          </a:p>
          <a:p>
            <a:pPr lvl="1">
              <a:buFont typeface="Arial"/>
              <a:buChar char="•"/>
            </a:pPr>
            <a:r>
              <a:rPr lang="en-US" sz="1600" dirty="0" smtClean="0"/>
              <a:t>has </a:t>
            </a:r>
            <a:r>
              <a:rPr lang="en-US" sz="1600" dirty="0"/>
              <a:t>horrible </a:t>
            </a:r>
            <a:r>
              <a:rPr lang="en-US" sz="1600" dirty="0" smtClean="0"/>
              <a:t>pictures, </a:t>
            </a:r>
            <a:r>
              <a:rPr lang="en-US" sz="1600" dirty="0"/>
              <a:t>some your kids put, some were put by </a:t>
            </a:r>
            <a:r>
              <a:rPr lang="en-US" sz="1600" dirty="0" smtClean="0"/>
              <a:t>others</a:t>
            </a:r>
          </a:p>
          <a:p>
            <a:pPr lvl="1">
              <a:buFont typeface="Arial"/>
              <a:buChar char="•"/>
            </a:pPr>
            <a:r>
              <a:rPr lang="en-US" sz="1600" dirty="0" smtClean="0"/>
              <a:t>Wastes tremendous amount of time </a:t>
            </a:r>
            <a:endParaRPr lang="en-US" sz="1600" dirty="0"/>
          </a:p>
          <a:p>
            <a:r>
              <a:rPr lang="en-US" sz="1600" dirty="0" smtClean="0"/>
              <a:t>Even as innocent as searching the web: </a:t>
            </a:r>
            <a:r>
              <a:rPr lang="en-US" sz="1600" dirty="0"/>
              <a:t>Virgin Mary on </a:t>
            </a:r>
            <a:r>
              <a:rPr lang="en-US" sz="1600" dirty="0" smtClean="0"/>
              <a:t>Google</a:t>
            </a:r>
          </a:p>
          <a:p>
            <a:pPr lvl="1">
              <a:buFont typeface="Arial"/>
              <a:buChar char="•"/>
            </a:pPr>
            <a:r>
              <a:rPr lang="en-US" sz="1600" dirty="0"/>
              <a:t>D</a:t>
            </a:r>
            <a:r>
              <a:rPr lang="en-US" sz="1600" dirty="0" smtClean="0"/>
              <a:t>isallow </a:t>
            </a:r>
            <a:r>
              <a:rPr lang="en-US" sz="1600" dirty="0"/>
              <a:t>pop-ups and </a:t>
            </a:r>
            <a:r>
              <a:rPr lang="en-US" sz="1600" dirty="0" smtClean="0"/>
              <a:t>ads</a:t>
            </a:r>
          </a:p>
          <a:p>
            <a:r>
              <a:rPr lang="en-US" sz="1600" dirty="0" smtClean="0"/>
              <a:t>Watch movies first or search reviews on </a:t>
            </a:r>
            <a:r>
              <a:rPr lang="en-US" sz="1600" u="sng" dirty="0" smtClean="0"/>
              <a:t>IMDB</a:t>
            </a:r>
            <a:r>
              <a:rPr lang="en-US" sz="1600" dirty="0" smtClean="0"/>
              <a:t> before showing to your children </a:t>
            </a:r>
          </a:p>
          <a:p>
            <a:r>
              <a:rPr lang="en-US" sz="1600" dirty="0" smtClean="0"/>
              <a:t>When watching a movie as a family, pause the movie and explain questionable scenes</a:t>
            </a:r>
          </a:p>
          <a:p>
            <a:r>
              <a:rPr lang="en-US" sz="1600" dirty="0" smtClean="0"/>
              <a:t>Investigate video games: Grand Theft Auto and others</a:t>
            </a:r>
          </a:p>
        </p:txBody>
      </p:sp>
      <p:sp>
        <p:nvSpPr>
          <p:cNvPr id="6" name="Slide Number Placeholder 5"/>
          <p:cNvSpPr>
            <a:spLocks noGrp="1"/>
          </p:cNvSpPr>
          <p:nvPr>
            <p:ph type="sldNum" sz="quarter" idx="12"/>
          </p:nvPr>
        </p:nvSpPr>
        <p:spPr>
          <a:xfrm>
            <a:off x="6629400" y="6248400"/>
            <a:ext cx="2133600" cy="365125"/>
          </a:xfrm>
        </p:spPr>
        <p:txBody>
          <a:bodyPr/>
          <a:lstStyle/>
          <a:p>
            <a:fld id="{41EEBA33-C60F-4CFA-A7D1-8BDD77B97723}" type="slidenum">
              <a:rPr lang="en-US" smtClean="0"/>
              <a:t>28</a:t>
            </a:fld>
            <a:endParaRPr lang="en-US" dirty="0"/>
          </a:p>
        </p:txBody>
      </p:sp>
    </p:spTree>
    <p:extLst>
      <p:ext uri="{BB962C8B-B14F-4D97-AF65-F5344CB8AC3E}">
        <p14:creationId xmlns:p14="http://schemas.microsoft.com/office/powerpoint/2010/main" val="374851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dissolve">
                                      <p:cBhvr>
                                        <p:cTn id="18" dur="500"/>
                                        <p:tgtEl>
                                          <p:spTgt spid="4">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dissolv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dissolv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dissolve">
                                      <p:cBhvr>
                                        <p:cTn id="31" dur="5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dissolve">
                                      <p:cBhvr>
                                        <p:cTn id="36" dur="500"/>
                                        <p:tgtEl>
                                          <p:spTgt spid="4">
                                            <p:txEl>
                                              <p:pRg st="7" end="7"/>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dissolve">
                                      <p:cBhvr>
                                        <p:cTn id="39" dur="500"/>
                                        <p:tgtEl>
                                          <p:spTgt spid="4">
                                            <p:txEl>
                                              <p:pRg st="8" end="8"/>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dissolv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dissolve">
                                      <p:cBhvr>
                                        <p:cTn id="47" dur="500"/>
                                        <p:tgtEl>
                                          <p:spTgt spid="4">
                                            <p:txEl>
                                              <p:pRg st="10" end="10"/>
                                            </p:txEl>
                                          </p:spTgt>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dissolve">
                                      <p:cBhvr>
                                        <p:cTn id="50" dur="500"/>
                                        <p:tgtEl>
                                          <p:spTgt spid="4">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dissolve">
                                      <p:cBhvr>
                                        <p:cTn id="55" dur="500"/>
                                        <p:tgtEl>
                                          <p:spTgt spid="4">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4">
                                            <p:txEl>
                                              <p:pRg st="13" end="13"/>
                                            </p:txEl>
                                          </p:spTgt>
                                        </p:tgtEl>
                                        <p:attrNameLst>
                                          <p:attrName>style.visibility</p:attrName>
                                        </p:attrNameLst>
                                      </p:cBhvr>
                                      <p:to>
                                        <p:strVal val="visible"/>
                                      </p:to>
                                    </p:set>
                                    <p:animEffect transition="in" filter="dissolve">
                                      <p:cBhvr>
                                        <p:cTn id="60" dur="500"/>
                                        <p:tgtEl>
                                          <p:spTgt spid="4">
                                            <p:txEl>
                                              <p:pRg st="13" end="1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4">
                                            <p:txEl>
                                              <p:pRg st="14" end="14"/>
                                            </p:txEl>
                                          </p:spTgt>
                                        </p:tgtEl>
                                        <p:attrNameLst>
                                          <p:attrName>style.visibility</p:attrName>
                                        </p:attrNameLst>
                                      </p:cBhvr>
                                      <p:to>
                                        <p:strVal val="visible"/>
                                      </p:to>
                                    </p:set>
                                    <p:animEffect transition="in" filter="dissolve">
                                      <p:cBhvr>
                                        <p:cTn id="65"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Marriage</a:t>
            </a:r>
            <a:endParaRPr lang="en-US" dirty="0"/>
          </a:p>
        </p:txBody>
      </p:sp>
      <p:sp>
        <p:nvSpPr>
          <p:cNvPr id="3" name="Content Placeholder 2"/>
          <p:cNvSpPr>
            <a:spLocks noGrp="1"/>
          </p:cNvSpPr>
          <p:nvPr>
            <p:ph sz="quarter" idx="13"/>
          </p:nvPr>
        </p:nvSpPr>
        <p:spPr>
          <a:xfrm>
            <a:off x="228600" y="2447544"/>
            <a:ext cx="8458200" cy="3877056"/>
          </a:xfrm>
        </p:spPr>
        <p:txBody>
          <a:bodyPr>
            <a:noAutofit/>
          </a:bodyPr>
          <a:lstStyle/>
          <a:p>
            <a:r>
              <a:rPr lang="en-US" sz="2000" dirty="0"/>
              <a:t>Spend time on my relationship with my </a:t>
            </a:r>
            <a:r>
              <a:rPr lang="en-US" sz="2000" dirty="0" smtClean="0"/>
              <a:t>spouse</a:t>
            </a:r>
          </a:p>
          <a:p>
            <a:pPr lvl="1">
              <a:buFont typeface="Arial"/>
              <a:buChar char="•"/>
            </a:pPr>
            <a:r>
              <a:rPr lang="en-US" sz="2000" dirty="0" smtClean="0"/>
              <a:t>How we treat our spouses is how our children will treat theirs</a:t>
            </a:r>
            <a:endParaRPr lang="en-US" sz="2000" dirty="0"/>
          </a:p>
          <a:p>
            <a:r>
              <a:rPr lang="en-US" sz="2000" dirty="0" smtClean="0"/>
              <a:t>Spend time alone, go on a date to bond, but also to communicate the path, and to strategize</a:t>
            </a:r>
          </a:p>
          <a:p>
            <a:r>
              <a:rPr lang="en-US" sz="2000" dirty="0"/>
              <a:t>Monthly family </a:t>
            </a:r>
            <a:r>
              <a:rPr lang="en-US" sz="2000" dirty="0" smtClean="0"/>
              <a:t>meeting</a:t>
            </a:r>
          </a:p>
          <a:p>
            <a:pPr lvl="1">
              <a:buFont typeface="Arial"/>
              <a:buChar char="•"/>
            </a:pPr>
            <a:r>
              <a:rPr lang="en-US" sz="2000" dirty="0" smtClean="0"/>
              <a:t>Plan for a cheerful family</a:t>
            </a:r>
            <a:endParaRPr lang="en-US" sz="2000" dirty="0"/>
          </a:p>
          <a:p>
            <a:pPr lvl="1">
              <a:buFont typeface="Arial"/>
              <a:buChar char="•"/>
            </a:pPr>
            <a:r>
              <a:rPr lang="en-US" sz="2000" dirty="0" smtClean="0"/>
              <a:t>You </a:t>
            </a:r>
            <a:r>
              <a:rPr lang="en-US" sz="2000" dirty="0"/>
              <a:t>don't have to live miserably </a:t>
            </a:r>
            <a:r>
              <a:rPr lang="ar-sa" sz="2000" dirty="0"/>
              <a:t>بكرة النكد</a:t>
            </a:r>
            <a:endParaRPr lang="en-CA" sz="2000" dirty="0"/>
          </a:p>
          <a:p>
            <a:r>
              <a:rPr lang="en-US" sz="2000" dirty="0" smtClean="0"/>
              <a:t>Don’t focus on winning the argument (pause &amp; postpone)</a:t>
            </a:r>
          </a:p>
          <a:p>
            <a:r>
              <a:rPr lang="en-US" sz="2000" dirty="0" smtClean="0"/>
              <a:t>Present a united front</a:t>
            </a:r>
          </a:p>
          <a:p>
            <a:r>
              <a:rPr lang="en-US" sz="2000" dirty="0"/>
              <a:t>Kids need to see stability, and witness a pure sense of affection at home so they don't </a:t>
            </a:r>
            <a:r>
              <a:rPr lang="en-US" sz="2000" dirty="0" smtClean="0"/>
              <a:t>replace that with impure affection</a:t>
            </a:r>
            <a:endParaRPr lang="en-US" sz="2000" dirty="0"/>
          </a:p>
          <a:p>
            <a:endParaRPr lang="en-US" sz="1400" dirty="0"/>
          </a:p>
          <a:p>
            <a:pPr lvl="1">
              <a:buFont typeface="Arial"/>
              <a:buChar char="•"/>
            </a:pPr>
            <a:endParaRPr lang="en-US" sz="1200" dirty="0"/>
          </a:p>
        </p:txBody>
      </p:sp>
      <p:pic>
        <p:nvPicPr>
          <p:cNvPr id="5" name="Content Placeholder 4"/>
          <p:cNvPicPr>
            <a:picLocks noChangeAspect="1"/>
          </p:cNvPicPr>
          <p:nvPr/>
        </p:nvPicPr>
        <p:blipFill rotWithShape="1">
          <a:blip r:embed="rId3"/>
          <a:srcRect l="1472" r="894"/>
          <a:stretch/>
        </p:blipFill>
        <p:spPr>
          <a:xfrm>
            <a:off x="6781800" y="1219200"/>
            <a:ext cx="1828800" cy="1407867"/>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41EEBA33-C60F-4CFA-A7D1-8BDD77B97723}" type="slidenum">
              <a:rPr lang="en-US" smtClean="0"/>
              <a:t>29</a:t>
            </a:fld>
            <a:endParaRPr lang="en-US"/>
          </a:p>
        </p:txBody>
      </p:sp>
    </p:spTree>
    <p:extLst>
      <p:ext uri="{BB962C8B-B14F-4D97-AF65-F5344CB8AC3E}">
        <p14:creationId xmlns:p14="http://schemas.microsoft.com/office/powerpoint/2010/main" val="20635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dissolv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r>
              <a:rPr lang="en-US" sz="2400" dirty="0" smtClean="0"/>
              <a:t>(</a:t>
            </a:r>
            <a:r>
              <a:rPr lang="en-US" sz="2400" dirty="0"/>
              <a:t>cont’d)</a:t>
            </a:r>
          </a:p>
        </p:txBody>
      </p:sp>
      <p:sp>
        <p:nvSpPr>
          <p:cNvPr id="3" name="Content Placeholder 2"/>
          <p:cNvSpPr>
            <a:spLocks noGrp="1"/>
          </p:cNvSpPr>
          <p:nvPr>
            <p:ph sz="quarter" idx="13"/>
          </p:nvPr>
        </p:nvSpPr>
        <p:spPr>
          <a:xfrm>
            <a:off x="685800" y="2036064"/>
            <a:ext cx="8077200" cy="4136136"/>
          </a:xfrm>
        </p:spPr>
        <p:txBody>
          <a:bodyPr>
            <a:noAutofit/>
          </a:bodyPr>
          <a:lstStyle/>
          <a:p>
            <a:r>
              <a:rPr lang="en-US" sz="3600" dirty="0" smtClean="0"/>
              <a:t>What is our final job, final objective? </a:t>
            </a:r>
          </a:p>
          <a:p>
            <a:pPr lvl="1">
              <a:buFont typeface="Arial"/>
              <a:buChar char="•"/>
            </a:pPr>
            <a:r>
              <a:rPr lang="en-US" sz="3200" dirty="0" smtClean="0"/>
              <a:t>Raise them to be successful, or</a:t>
            </a:r>
          </a:p>
          <a:p>
            <a:pPr lvl="1">
              <a:buFont typeface="Arial"/>
              <a:buChar char="•"/>
            </a:pPr>
            <a:r>
              <a:rPr lang="en-US" sz="3200" dirty="0" smtClean="0"/>
              <a:t>Guide them to Heaven?</a:t>
            </a:r>
            <a:endParaRPr lang="en-US" sz="3200" dirty="0"/>
          </a:p>
          <a:p>
            <a:pPr lvl="1"/>
            <a:endParaRPr lang="en-US" sz="2600" dirty="0" smtClean="0"/>
          </a:p>
          <a:p>
            <a:r>
              <a:rPr lang="en-US" sz="3600" dirty="0" smtClean="0"/>
              <a:t>What is the devils final objective?</a:t>
            </a:r>
          </a:p>
          <a:p>
            <a:pPr lvl="1">
              <a:buFont typeface="Arial"/>
              <a:buChar char="•"/>
            </a:pPr>
            <a:r>
              <a:rPr lang="en-US" sz="3200" dirty="0" smtClean="0"/>
              <a:t>Separate us (and our kids) from Christ</a:t>
            </a:r>
          </a:p>
        </p:txBody>
      </p:sp>
      <p:sp>
        <p:nvSpPr>
          <p:cNvPr id="5" name="Slide Number Placeholder 4"/>
          <p:cNvSpPr>
            <a:spLocks noGrp="1"/>
          </p:cNvSpPr>
          <p:nvPr>
            <p:ph type="sldNum" sz="quarter" idx="12"/>
          </p:nvPr>
        </p:nvSpPr>
        <p:spPr/>
        <p:txBody>
          <a:bodyPr/>
          <a:lstStyle/>
          <a:p>
            <a:fld id="{41EEBA33-C60F-4CFA-A7D1-8BDD77B97723}" type="slidenum">
              <a:rPr lang="en-US" smtClean="0"/>
              <a:t>3</a:t>
            </a:fld>
            <a:endParaRPr lang="en-US" dirty="0"/>
          </a:p>
        </p:txBody>
      </p:sp>
    </p:spTree>
    <p:extLst>
      <p:ext uri="{BB962C8B-B14F-4D97-AF65-F5344CB8AC3E}">
        <p14:creationId xmlns:p14="http://schemas.microsoft.com/office/powerpoint/2010/main" val="1759365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ircle(in)">
                                      <p:cBhvr>
                                        <p:cTn id="1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Parenting </a:t>
            </a:r>
            <a:r>
              <a:rPr lang="en-US" dirty="0"/>
              <a:t/>
            </a:r>
            <a:br>
              <a:rPr lang="en-US" dirty="0"/>
            </a:br>
            <a:endParaRPr lang="en-US" dirty="0"/>
          </a:p>
        </p:txBody>
      </p:sp>
      <p:sp>
        <p:nvSpPr>
          <p:cNvPr id="4" name="Content Placeholder 3"/>
          <p:cNvSpPr>
            <a:spLocks noGrp="1"/>
          </p:cNvSpPr>
          <p:nvPr>
            <p:ph sz="quarter" idx="14"/>
          </p:nvPr>
        </p:nvSpPr>
        <p:spPr>
          <a:xfrm>
            <a:off x="533400" y="2133600"/>
            <a:ext cx="8077200" cy="3877056"/>
          </a:xfrm>
        </p:spPr>
        <p:txBody>
          <a:bodyPr>
            <a:noAutofit/>
          </a:bodyPr>
          <a:lstStyle/>
          <a:p>
            <a:r>
              <a:rPr lang="en-US" sz="2200" dirty="0"/>
              <a:t>GIGO</a:t>
            </a:r>
          </a:p>
          <a:p>
            <a:pPr lvl="1">
              <a:buFont typeface="Arial"/>
              <a:buChar char="•"/>
            </a:pPr>
            <a:r>
              <a:rPr lang="en-US" dirty="0"/>
              <a:t>Garbage in = Garbage out</a:t>
            </a:r>
          </a:p>
          <a:p>
            <a:pPr lvl="1">
              <a:buFont typeface="Arial"/>
              <a:buChar char="•"/>
            </a:pPr>
            <a:r>
              <a:rPr lang="en-US" dirty="0"/>
              <a:t>God in = God </a:t>
            </a:r>
            <a:r>
              <a:rPr lang="en-US" dirty="0" smtClean="0"/>
              <a:t>out</a:t>
            </a:r>
          </a:p>
          <a:p>
            <a:r>
              <a:rPr lang="en-US" sz="2200" dirty="0" smtClean="0"/>
              <a:t>Immerse them in church</a:t>
            </a:r>
          </a:p>
          <a:p>
            <a:pPr lvl="1">
              <a:buFont typeface="Arial"/>
              <a:buChar char="•"/>
            </a:pPr>
            <a:r>
              <a:rPr lang="en-US" dirty="0" smtClean="0"/>
              <a:t>Some parents get </a:t>
            </a:r>
            <a:r>
              <a:rPr lang="en-US" dirty="0"/>
              <a:t>angry if a servant disciplines his </a:t>
            </a:r>
            <a:r>
              <a:rPr lang="en-US" dirty="0" smtClean="0"/>
              <a:t>kid, </a:t>
            </a:r>
            <a:r>
              <a:rPr lang="en-US" dirty="0"/>
              <a:t>h</a:t>
            </a:r>
            <a:r>
              <a:rPr lang="en-US" dirty="0" smtClean="0"/>
              <a:t>appens </a:t>
            </a:r>
            <a:r>
              <a:rPr lang="en-US" dirty="0"/>
              <a:t>at school </a:t>
            </a:r>
            <a:r>
              <a:rPr lang="en-US" dirty="0" smtClean="0"/>
              <a:t>also</a:t>
            </a:r>
          </a:p>
          <a:p>
            <a:r>
              <a:rPr lang="en-US" sz="2200" dirty="0" smtClean="0"/>
              <a:t>Know </a:t>
            </a:r>
            <a:r>
              <a:rPr lang="en-US" sz="2200" dirty="0"/>
              <a:t>their friends</a:t>
            </a:r>
          </a:p>
          <a:p>
            <a:pPr lvl="1">
              <a:buFont typeface="Arial"/>
              <a:buChar char="•"/>
            </a:pPr>
            <a:r>
              <a:rPr lang="en-US" dirty="0" smtClean="0"/>
              <a:t>If </a:t>
            </a:r>
            <a:r>
              <a:rPr lang="en-US" dirty="0"/>
              <a:t>you can, control the sample</a:t>
            </a:r>
          </a:p>
          <a:p>
            <a:r>
              <a:rPr lang="en-US" sz="2200" dirty="0"/>
              <a:t>Celebrate baptism day</a:t>
            </a:r>
          </a:p>
          <a:p>
            <a:r>
              <a:rPr lang="en-US" sz="2200" dirty="0"/>
              <a:t>Divide and conquer: find your strength and divide the roles; bible, prayer, sport, errands     </a:t>
            </a:r>
          </a:p>
          <a:p>
            <a:endParaRPr lang="en-US" sz="2200" dirty="0"/>
          </a:p>
          <a:p>
            <a:endParaRPr lang="en-US" sz="2200" dirty="0"/>
          </a:p>
        </p:txBody>
      </p:sp>
      <p:sp>
        <p:nvSpPr>
          <p:cNvPr id="6" name="Slide Number Placeholder 5"/>
          <p:cNvSpPr>
            <a:spLocks noGrp="1"/>
          </p:cNvSpPr>
          <p:nvPr>
            <p:ph type="sldNum" sz="quarter" idx="12"/>
          </p:nvPr>
        </p:nvSpPr>
        <p:spPr/>
        <p:txBody>
          <a:bodyPr/>
          <a:lstStyle/>
          <a:p>
            <a:fld id="{41EEBA33-C60F-4CFA-A7D1-8BDD77B97723}" type="slidenum">
              <a:rPr lang="en-US" smtClean="0"/>
              <a:t>30</a:t>
            </a:fld>
            <a:endParaRPr lang="en-US"/>
          </a:p>
        </p:txBody>
      </p:sp>
    </p:spTree>
    <p:extLst>
      <p:ext uri="{BB962C8B-B14F-4D97-AF65-F5344CB8AC3E}">
        <p14:creationId xmlns:p14="http://schemas.microsoft.com/office/powerpoint/2010/main" val="1122007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dissolve">
                                      <p:cBhvr>
                                        <p:cTn id="18" dur="500"/>
                                        <p:tgtEl>
                                          <p:spTgt spid="4">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dissolv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dissolve">
                                      <p:cBhvr>
                                        <p:cTn id="26" dur="500"/>
                                        <p:tgtEl>
                                          <p:spTgt spid="4">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dissolv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dissolve">
                                      <p:cBhvr>
                                        <p:cTn id="34" dur="500"/>
                                        <p:tgtEl>
                                          <p:spTgt spid="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dissolve">
                                      <p:cBhvr>
                                        <p:cTn id="39"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533400" y="2133600"/>
            <a:ext cx="8077200" cy="3877056"/>
          </a:xfrm>
        </p:spPr>
        <p:txBody>
          <a:bodyPr>
            <a:noAutofit/>
          </a:bodyPr>
          <a:lstStyle/>
          <a:p>
            <a:r>
              <a:rPr lang="en-US" sz="2200" dirty="0" smtClean="0"/>
              <a:t>Goodness </a:t>
            </a:r>
            <a:r>
              <a:rPr lang="en-US" sz="2200" dirty="0"/>
              <a:t>and kindness </a:t>
            </a:r>
            <a:r>
              <a:rPr lang="en-US" sz="2200" dirty="0" smtClean="0"/>
              <a:t>points</a:t>
            </a:r>
            <a:endParaRPr lang="en-US" sz="2200" dirty="0"/>
          </a:p>
          <a:p>
            <a:r>
              <a:rPr lang="en-US" sz="2200" dirty="0" smtClean="0"/>
              <a:t>Teach how </a:t>
            </a:r>
            <a:r>
              <a:rPr lang="en-US" sz="2200" dirty="0"/>
              <a:t>to </a:t>
            </a:r>
            <a:r>
              <a:rPr lang="en-US" sz="2200" dirty="0" smtClean="0"/>
              <a:t>fish</a:t>
            </a:r>
          </a:p>
          <a:p>
            <a:r>
              <a:rPr lang="en-US" sz="2200" dirty="0" smtClean="0"/>
              <a:t>You </a:t>
            </a:r>
            <a:r>
              <a:rPr lang="en-US" sz="2200" dirty="0"/>
              <a:t>may have to make a decision: 2 luxury cars or 2 kids in heaven (do both need to work/ must work?</a:t>
            </a:r>
            <a:r>
              <a:rPr lang="en-US" sz="2200" dirty="0" smtClean="0"/>
              <a:t>)</a:t>
            </a:r>
            <a:r>
              <a:rPr lang="en-US" sz="2200" dirty="0"/>
              <a:t> </a:t>
            </a:r>
            <a:endParaRPr lang="en-US" sz="2200" dirty="0" smtClean="0"/>
          </a:p>
          <a:p>
            <a:r>
              <a:rPr lang="en-US" sz="2200" dirty="0"/>
              <a:t>Pick your battles</a:t>
            </a:r>
          </a:p>
          <a:p>
            <a:r>
              <a:rPr lang="en-US" sz="2200" dirty="0"/>
              <a:t>Use consequences, not punishments</a:t>
            </a:r>
          </a:p>
          <a:p>
            <a:r>
              <a:rPr lang="en-US" sz="2200" dirty="0" smtClean="0"/>
              <a:t>Do </a:t>
            </a:r>
            <a:r>
              <a:rPr lang="en-US" sz="2200" dirty="0"/>
              <a:t>I need to use physical discipline?</a:t>
            </a:r>
          </a:p>
          <a:p>
            <a:pPr lvl="1">
              <a:buFont typeface="Arial"/>
              <a:buChar char="•"/>
            </a:pPr>
            <a:r>
              <a:rPr lang="en-US" dirty="0"/>
              <a:t>“Your punishment may hurt you, but it will hurt me more" </a:t>
            </a:r>
          </a:p>
          <a:p>
            <a:r>
              <a:rPr lang="en-US" sz="2200" dirty="0"/>
              <a:t>Talk to them as if they understand, don’t talk down to them</a:t>
            </a:r>
          </a:p>
          <a:p>
            <a:endParaRPr lang="en-US" sz="1600" dirty="0" smtClean="0"/>
          </a:p>
          <a:p>
            <a:endParaRPr lang="en-US" sz="1600" dirty="0" smtClean="0"/>
          </a:p>
          <a:p>
            <a:endParaRPr lang="en-US" sz="1600" dirty="0"/>
          </a:p>
        </p:txBody>
      </p:sp>
      <p:sp>
        <p:nvSpPr>
          <p:cNvPr id="6" name="Slide Number Placeholder 5"/>
          <p:cNvSpPr>
            <a:spLocks noGrp="1"/>
          </p:cNvSpPr>
          <p:nvPr>
            <p:ph type="sldNum" sz="quarter" idx="12"/>
          </p:nvPr>
        </p:nvSpPr>
        <p:spPr/>
        <p:txBody>
          <a:bodyPr/>
          <a:lstStyle/>
          <a:p>
            <a:fld id="{41EEBA33-C60F-4CFA-A7D1-8BDD77B97723}" type="slidenum">
              <a:rPr lang="en-US" smtClean="0"/>
              <a:t>31</a:t>
            </a:fld>
            <a:endParaRPr lang="en-US"/>
          </a:p>
        </p:txBody>
      </p:sp>
      <p:sp>
        <p:nvSpPr>
          <p:cNvPr id="5" name="Title 1"/>
          <p:cNvSpPr txBox="1">
            <a:spLocks/>
          </p:cNvSpPr>
          <p:nvPr/>
        </p:nvSpPr>
        <p:spPr>
          <a:xfrm>
            <a:off x="228600" y="304800"/>
            <a:ext cx="8763000"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Practical Parenting </a:t>
            </a:r>
            <a:r>
              <a:rPr lang="en-US" sz="2400" dirty="0" smtClean="0"/>
              <a:t>(cont’d)</a:t>
            </a:r>
            <a:endParaRPr lang="en-US" sz="2400" dirty="0"/>
          </a:p>
        </p:txBody>
      </p:sp>
    </p:spTree>
    <p:extLst>
      <p:ext uri="{BB962C8B-B14F-4D97-AF65-F5344CB8AC3E}">
        <p14:creationId xmlns:p14="http://schemas.microsoft.com/office/powerpoint/2010/main" val="3105254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dissolve">
                                      <p:cBhvr>
                                        <p:cTn id="35" dur="500"/>
                                        <p:tgtEl>
                                          <p:spTgt spid="4">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dissolve">
                                      <p:cBhvr>
                                        <p:cTn id="4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0156"/>
            <a:ext cx="8763000" cy="1054250"/>
          </a:xfrm>
        </p:spPr>
        <p:txBody>
          <a:bodyPr/>
          <a:lstStyle/>
          <a:p>
            <a:r>
              <a:rPr lang="en-US" dirty="0" smtClean="0"/>
              <a:t>Practical Parenting </a:t>
            </a:r>
            <a:r>
              <a:rPr lang="en-US" sz="2000" dirty="0" smtClean="0"/>
              <a:t>(cont’d)</a:t>
            </a:r>
            <a:endParaRPr lang="en-US" sz="2000" dirty="0"/>
          </a:p>
        </p:txBody>
      </p:sp>
      <p:sp>
        <p:nvSpPr>
          <p:cNvPr id="3" name="Content Placeholder 2"/>
          <p:cNvSpPr>
            <a:spLocks noGrp="1"/>
          </p:cNvSpPr>
          <p:nvPr>
            <p:ph sz="quarter" idx="13"/>
          </p:nvPr>
        </p:nvSpPr>
        <p:spPr>
          <a:xfrm>
            <a:off x="228600" y="2240280"/>
            <a:ext cx="8686800" cy="4236720"/>
          </a:xfrm>
        </p:spPr>
        <p:txBody>
          <a:bodyPr>
            <a:noAutofit/>
          </a:bodyPr>
          <a:lstStyle/>
          <a:p>
            <a:r>
              <a:rPr lang="en-US" sz="2100" dirty="0" smtClean="0"/>
              <a:t>Build </a:t>
            </a:r>
            <a:r>
              <a:rPr lang="en-US" sz="2100" dirty="0"/>
              <a:t>their confidence, build their confidence, build their confidence</a:t>
            </a:r>
          </a:p>
          <a:p>
            <a:pPr lvl="1">
              <a:buFont typeface="Arial"/>
              <a:buChar char="•"/>
            </a:pPr>
            <a:r>
              <a:rPr lang="en-US" sz="2100" dirty="0"/>
              <a:t>S</a:t>
            </a:r>
            <a:r>
              <a:rPr lang="en-US" sz="2100" dirty="0" smtClean="0"/>
              <a:t>o </a:t>
            </a:r>
            <a:r>
              <a:rPr lang="en-US" sz="2100" dirty="0"/>
              <a:t>they can handle </a:t>
            </a:r>
            <a:r>
              <a:rPr lang="en-US" sz="2100" dirty="0" smtClean="0"/>
              <a:t>their own challenges while </a:t>
            </a:r>
            <a:r>
              <a:rPr lang="en-US" sz="2100" dirty="0"/>
              <a:t>you are not there to protect </a:t>
            </a:r>
            <a:r>
              <a:rPr lang="en-US" sz="2100" dirty="0" smtClean="0"/>
              <a:t>them</a:t>
            </a:r>
          </a:p>
          <a:p>
            <a:r>
              <a:rPr lang="en-US" sz="2100" dirty="0" smtClean="0"/>
              <a:t>Different strengths </a:t>
            </a:r>
            <a:r>
              <a:rPr lang="en-US" sz="2100" dirty="0"/>
              <a:t>- don't compare your kids to each other, </a:t>
            </a:r>
            <a:r>
              <a:rPr lang="en-US" sz="2100" dirty="0" smtClean="0"/>
              <a:t>to other kids or </a:t>
            </a:r>
            <a:r>
              <a:rPr lang="en-US" sz="2100" dirty="0"/>
              <a:t>to your </a:t>
            </a:r>
            <a:r>
              <a:rPr lang="en-US" sz="2100" dirty="0" smtClean="0"/>
              <a:t>accomplishment -  “each </a:t>
            </a:r>
            <a:r>
              <a:rPr lang="en-US" sz="2100" dirty="0"/>
              <a:t>one is </a:t>
            </a:r>
            <a:r>
              <a:rPr lang="en-US" sz="2100" dirty="0" smtClean="0"/>
              <a:t>unique”</a:t>
            </a:r>
            <a:endParaRPr lang="en-US" sz="2100" dirty="0"/>
          </a:p>
          <a:p>
            <a:r>
              <a:rPr lang="en-US" sz="2100" dirty="0"/>
              <a:t>Running to serve the kids (middle of the night, kids have to witness self sacrificing attitude)</a:t>
            </a:r>
          </a:p>
          <a:p>
            <a:r>
              <a:rPr lang="en-US" sz="2100" dirty="0" smtClean="0"/>
              <a:t>With </a:t>
            </a:r>
            <a:r>
              <a:rPr lang="en-US" sz="2100" dirty="0"/>
              <a:t>older children, we have to strike balance between being their friend and their parent</a:t>
            </a:r>
          </a:p>
          <a:p>
            <a:pPr lvl="1">
              <a:buFont typeface="Arial"/>
              <a:buChar char="•"/>
            </a:pPr>
            <a:r>
              <a:rPr lang="en-US" sz="2100" dirty="0"/>
              <a:t>Communication must be open, but authority needs to be clear</a:t>
            </a:r>
          </a:p>
          <a:p>
            <a:pPr lvl="1">
              <a:buFont typeface="Arial"/>
              <a:buChar char="•"/>
            </a:pPr>
            <a:r>
              <a:rPr lang="en-US" sz="2100" dirty="0"/>
              <a:t>This doesn’t mean no tough love</a:t>
            </a:r>
          </a:p>
          <a:p>
            <a:endParaRPr lang="en-US" sz="2000" dirty="0"/>
          </a:p>
        </p:txBody>
      </p:sp>
      <p:sp>
        <p:nvSpPr>
          <p:cNvPr id="6" name="Slide Number Placeholder 5"/>
          <p:cNvSpPr>
            <a:spLocks noGrp="1"/>
          </p:cNvSpPr>
          <p:nvPr>
            <p:ph type="sldNum" sz="quarter" idx="12"/>
          </p:nvPr>
        </p:nvSpPr>
        <p:spPr/>
        <p:txBody>
          <a:bodyPr/>
          <a:lstStyle/>
          <a:p>
            <a:fld id="{41EEBA33-C60F-4CFA-A7D1-8BDD77B97723}" type="slidenum">
              <a:rPr lang="en-US" smtClean="0"/>
              <a:t>32</a:t>
            </a:fld>
            <a:endParaRPr lang="en-US"/>
          </a:p>
        </p:txBody>
      </p:sp>
    </p:spTree>
    <p:extLst>
      <p:ext uri="{BB962C8B-B14F-4D97-AF65-F5344CB8AC3E}">
        <p14:creationId xmlns:p14="http://schemas.microsoft.com/office/powerpoint/2010/main" val="3759948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at War</a:t>
            </a:r>
            <a:endParaRPr lang="en-US" dirty="0"/>
          </a:p>
        </p:txBody>
      </p:sp>
      <p:sp>
        <p:nvSpPr>
          <p:cNvPr id="5" name="Content Placeholder 3"/>
          <p:cNvSpPr>
            <a:spLocks noGrp="1"/>
          </p:cNvSpPr>
          <p:nvPr>
            <p:ph sz="quarter" idx="13"/>
          </p:nvPr>
        </p:nvSpPr>
        <p:spPr>
          <a:xfrm>
            <a:off x="1066801" y="2240280"/>
            <a:ext cx="7315200" cy="3877056"/>
          </a:xfrm>
        </p:spPr>
        <p:txBody>
          <a:bodyPr>
            <a:normAutofit fontScale="70000" lnSpcReduction="20000"/>
          </a:bodyPr>
          <a:lstStyle/>
          <a:p>
            <a:r>
              <a:rPr lang="en-US" sz="4000" dirty="0"/>
              <a:t>“For we do not wrestle against flesh and blood, but against principalities, against powers, against the rulers of the darkness of this age, against spiritual hosts of wickedness in the heavenly places.” Ephesians 6:12</a:t>
            </a:r>
          </a:p>
          <a:p>
            <a:r>
              <a:rPr lang="ar-sa" sz="5100" b="1" dirty="0"/>
              <a:t> </a:t>
            </a:r>
            <a:r>
              <a:rPr lang="ar-sa" sz="5100" dirty="0"/>
              <a:t>فَإِنَّ حَرْبَنَا </a:t>
            </a:r>
            <a:r>
              <a:rPr lang="ar-sa" sz="5100" dirty="0" smtClean="0"/>
              <a:t>لَيْسَتْ </a:t>
            </a:r>
            <a:r>
              <a:rPr lang="ar-sa" sz="5100" dirty="0"/>
              <a:t>ضِدَّ ذَوِي اللَّحْمِ وَالدَّمِ، بَلْ </a:t>
            </a:r>
            <a:r>
              <a:rPr lang="ar-sa" sz="5100" dirty="0" smtClean="0"/>
              <a:t>ضِدُّ </a:t>
            </a:r>
            <a:r>
              <a:rPr lang="ar-sa" sz="5100" dirty="0"/>
              <a:t>الرِّئَاسَاتِ، ضِدُّ السُّلُطَاتِ، ضِدُّ أَسْيَادِ الْعَالَمِ حُكَّامِ هَذَا الظَّلاَمِ، ضِدُّ قِوَى الشَّرِّ الرُّوحِيَّةِ فِي الأَمَاكِنِ </a:t>
            </a:r>
            <a:r>
              <a:rPr lang="ar-sa" sz="5100" dirty="0" smtClean="0"/>
              <a:t>السَّمَاوِيَّةِ.</a:t>
            </a:r>
            <a:endParaRPr lang="ar-sa" sz="5100" dirty="0"/>
          </a:p>
        </p:txBody>
      </p:sp>
      <p:sp>
        <p:nvSpPr>
          <p:cNvPr id="6" name="Slide Number Placeholder 5"/>
          <p:cNvSpPr>
            <a:spLocks noGrp="1"/>
          </p:cNvSpPr>
          <p:nvPr>
            <p:ph type="sldNum" sz="quarter" idx="12"/>
          </p:nvPr>
        </p:nvSpPr>
        <p:spPr/>
        <p:txBody>
          <a:bodyPr/>
          <a:lstStyle/>
          <a:p>
            <a:fld id="{41EEBA33-C60F-4CFA-A7D1-8BDD77B97723}" type="slidenum">
              <a:rPr lang="en-US" smtClean="0"/>
              <a:t>33</a:t>
            </a:fld>
            <a:endParaRPr lang="en-US"/>
          </a:p>
        </p:txBody>
      </p:sp>
    </p:spTree>
    <p:extLst>
      <p:ext uri="{BB962C8B-B14F-4D97-AF65-F5344CB8AC3E}">
        <p14:creationId xmlns:p14="http://schemas.microsoft.com/office/powerpoint/2010/main" val="3806979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3"/>
          </p:nvPr>
        </p:nvSpPr>
        <p:spPr>
          <a:xfrm>
            <a:off x="533400" y="2240280"/>
            <a:ext cx="8153400" cy="3877056"/>
          </a:xfrm>
        </p:spPr>
        <p:txBody>
          <a:bodyPr>
            <a:normAutofit/>
          </a:bodyPr>
          <a:lstStyle/>
          <a:p>
            <a:r>
              <a:rPr lang="en-US" sz="2800" dirty="0" smtClean="0"/>
              <a:t>Our children will go through difficult times – this is inevitable</a:t>
            </a:r>
          </a:p>
          <a:p>
            <a:r>
              <a:rPr lang="en-US" sz="2800" dirty="0" smtClean="0"/>
              <a:t>The question is have we equipped them to deal with those difficult times</a:t>
            </a:r>
            <a:endParaRPr lang="en-US" sz="2800" dirty="0"/>
          </a:p>
          <a:p>
            <a:pPr lvl="1">
              <a:buFont typeface="Arial"/>
              <a:buChar char="•"/>
            </a:pPr>
            <a:r>
              <a:rPr lang="en-US" sz="2800" dirty="0" smtClean="0"/>
              <a:t>Do they have the tools to come out unscathed?</a:t>
            </a:r>
          </a:p>
          <a:p>
            <a:r>
              <a:rPr lang="en-US" sz="2800" dirty="0" smtClean="0"/>
              <a:t>Responsibility of their upbringing rests with us</a:t>
            </a:r>
            <a:endParaRPr lang="en-US" sz="2800" dirty="0"/>
          </a:p>
        </p:txBody>
      </p:sp>
      <p:sp>
        <p:nvSpPr>
          <p:cNvPr id="4" name="Slide Number Placeholder 3"/>
          <p:cNvSpPr>
            <a:spLocks noGrp="1"/>
          </p:cNvSpPr>
          <p:nvPr>
            <p:ph type="sldNum" sz="quarter" idx="12"/>
          </p:nvPr>
        </p:nvSpPr>
        <p:spPr/>
        <p:txBody>
          <a:bodyPr/>
          <a:lstStyle/>
          <a:p>
            <a:fld id="{41EEBA33-C60F-4CFA-A7D1-8BDD77B97723}" type="slidenum">
              <a:rPr lang="en-US" smtClean="0"/>
              <a:t>34</a:t>
            </a:fld>
            <a:endParaRPr lang="en-US"/>
          </a:p>
        </p:txBody>
      </p:sp>
    </p:spTree>
    <p:extLst>
      <p:ext uri="{BB962C8B-B14F-4D97-AF65-F5344CB8AC3E}">
        <p14:creationId xmlns:p14="http://schemas.microsoft.com/office/powerpoint/2010/main" val="1849597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304800"/>
            <a:ext cx="7756263" cy="1054250"/>
          </a:xfrm>
        </p:spPr>
        <p:txBody>
          <a:bodyPr/>
          <a:lstStyle/>
          <a:p>
            <a:r>
              <a:rPr lang="en-US" dirty="0" smtClean="0"/>
              <a:t>Conclusion</a:t>
            </a:r>
            <a:br>
              <a:rPr lang="en-US" dirty="0" smtClean="0"/>
            </a:br>
            <a:r>
              <a:rPr lang="en-US" dirty="0" smtClean="0"/>
              <a:t>Guide them to Heaven</a:t>
            </a:r>
            <a:endParaRPr lang="en-US" dirty="0"/>
          </a:p>
        </p:txBody>
      </p:sp>
      <p:sp>
        <p:nvSpPr>
          <p:cNvPr id="3" name="Content Placeholder 2"/>
          <p:cNvSpPr>
            <a:spLocks noGrp="1"/>
          </p:cNvSpPr>
          <p:nvPr>
            <p:ph sz="quarter" idx="13"/>
          </p:nvPr>
        </p:nvSpPr>
        <p:spPr>
          <a:xfrm>
            <a:off x="4495800" y="2209800"/>
            <a:ext cx="3803904" cy="3877056"/>
          </a:xfrm>
        </p:spPr>
        <p:txBody>
          <a:bodyPr>
            <a:normAutofit/>
          </a:bodyPr>
          <a:lstStyle/>
          <a:p>
            <a:r>
              <a:rPr lang="en-US" dirty="0" smtClean="0"/>
              <a:t>Love of God</a:t>
            </a:r>
          </a:p>
          <a:p>
            <a:pPr lvl="1"/>
            <a:r>
              <a:rPr lang="en-US" dirty="0" smtClean="0"/>
              <a:t>Relationship with God</a:t>
            </a:r>
          </a:p>
          <a:p>
            <a:pPr lvl="1"/>
            <a:endParaRPr lang="en-US" dirty="0"/>
          </a:p>
        </p:txBody>
      </p:sp>
      <p:sp>
        <p:nvSpPr>
          <p:cNvPr id="5" name="Content Placeholder 2"/>
          <p:cNvSpPr>
            <a:spLocks noGrp="1"/>
          </p:cNvSpPr>
          <p:nvPr>
            <p:ph sz="quarter" idx="14"/>
          </p:nvPr>
        </p:nvSpPr>
        <p:spPr>
          <a:xfrm>
            <a:off x="762000" y="2209800"/>
            <a:ext cx="3803904" cy="3877056"/>
          </a:xfrm>
        </p:spPr>
        <p:txBody>
          <a:bodyPr/>
          <a:lstStyle/>
          <a:p>
            <a:r>
              <a:rPr lang="en-US" dirty="0" smtClean="0"/>
              <a:t>Health</a:t>
            </a:r>
          </a:p>
          <a:p>
            <a:r>
              <a:rPr lang="en-US" dirty="0" smtClean="0"/>
              <a:t>School (future)</a:t>
            </a:r>
            <a:endParaRPr lang="en-US" dirty="0"/>
          </a:p>
          <a:p>
            <a:r>
              <a:rPr lang="en-US" dirty="0" smtClean="0"/>
              <a:t>Friends (social)</a:t>
            </a:r>
          </a:p>
          <a:p>
            <a:r>
              <a:rPr lang="en-US" dirty="0" smtClean="0"/>
              <a:t>Marriage, or </a:t>
            </a:r>
          </a:p>
          <a:p>
            <a:pPr lvl="1">
              <a:buFont typeface="Arial"/>
              <a:buChar char="•"/>
            </a:pPr>
            <a:r>
              <a:rPr lang="en-US" dirty="0" smtClean="0"/>
              <a:t>Monastery, or</a:t>
            </a:r>
            <a:endParaRPr lang="en-US" dirty="0"/>
          </a:p>
          <a:p>
            <a:pPr lvl="1">
              <a:buFont typeface="Arial"/>
              <a:buChar char="•"/>
            </a:pPr>
            <a:r>
              <a:rPr lang="en-US" dirty="0"/>
              <a:t>L</a:t>
            </a:r>
            <a:r>
              <a:rPr lang="en-US" dirty="0" smtClean="0"/>
              <a:t>iving single</a:t>
            </a:r>
            <a:endParaRPr lang="en-US" dirty="0"/>
          </a:p>
        </p:txBody>
      </p:sp>
      <p:pic>
        <p:nvPicPr>
          <p:cNvPr id="6" name="Picture 5"/>
          <p:cNvPicPr>
            <a:picLocks noChangeAspect="1"/>
          </p:cNvPicPr>
          <p:nvPr/>
        </p:nvPicPr>
        <p:blipFill>
          <a:blip r:embed="rId3"/>
          <a:stretch>
            <a:fillRect/>
          </a:stretch>
        </p:blipFill>
        <p:spPr>
          <a:xfrm>
            <a:off x="4572000" y="3581400"/>
            <a:ext cx="3124200" cy="2691618"/>
          </a:xfrm>
          <a:prstGeom prst="rect">
            <a:avLst/>
          </a:prstGeom>
        </p:spPr>
      </p:pic>
      <p:sp>
        <p:nvSpPr>
          <p:cNvPr id="4" name="Slide Number Placeholder 3"/>
          <p:cNvSpPr>
            <a:spLocks noGrp="1"/>
          </p:cNvSpPr>
          <p:nvPr>
            <p:ph type="sldNum" sz="quarter" idx="12"/>
          </p:nvPr>
        </p:nvSpPr>
        <p:spPr/>
        <p:txBody>
          <a:bodyPr/>
          <a:lstStyle/>
          <a:p>
            <a:fld id="{41EEBA33-C60F-4CFA-A7D1-8BDD77B97723}" type="slidenum">
              <a:rPr lang="en-US" smtClean="0"/>
              <a:t>35</a:t>
            </a:fld>
            <a:endParaRPr lang="en-US"/>
          </a:p>
        </p:txBody>
      </p:sp>
    </p:spTree>
    <p:extLst>
      <p:ext uri="{BB962C8B-B14F-4D97-AF65-F5344CB8AC3E}">
        <p14:creationId xmlns:p14="http://schemas.microsoft.com/office/powerpoint/2010/main" val="2868736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dissolve">
                                      <p:cBhvr>
                                        <p:cTn id="19" dur="500"/>
                                        <p:tgtEl>
                                          <p:spTgt spid="5">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dissolve">
                                      <p:cBhvr>
                                        <p:cTn id="32" dur="500"/>
                                        <p:tgtEl>
                                          <p:spTgt spid="3">
                                            <p:txEl>
                                              <p:pRg st="0" end="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dissolve">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054250"/>
          </a:xfrm>
        </p:spPr>
        <p:txBody>
          <a:bodyPr/>
          <a:lstStyle/>
          <a:p>
            <a:r>
              <a:rPr lang="en-US" dirty="0" smtClean="0"/>
              <a:t>Start with the End in Mind</a:t>
            </a:r>
            <a:endParaRPr lang="en-US" dirty="0"/>
          </a:p>
        </p:txBody>
      </p:sp>
      <p:sp>
        <p:nvSpPr>
          <p:cNvPr id="8" name="Slide Number Placeholder 7"/>
          <p:cNvSpPr>
            <a:spLocks noGrp="1"/>
          </p:cNvSpPr>
          <p:nvPr>
            <p:ph type="sldNum" sz="quarter" idx="12"/>
          </p:nvPr>
        </p:nvSpPr>
        <p:spPr/>
        <p:txBody>
          <a:bodyPr/>
          <a:lstStyle/>
          <a:p>
            <a:fld id="{41EEBA33-C60F-4CFA-A7D1-8BDD77B97723}" type="slidenum">
              <a:rPr lang="en-US" smtClean="0"/>
              <a:t>36</a:t>
            </a:fld>
            <a:endParaRPr lang="en-US"/>
          </a:p>
        </p:txBody>
      </p:sp>
      <p:pic>
        <p:nvPicPr>
          <p:cNvPr id="3" name="Picture 2"/>
          <p:cNvPicPr>
            <a:picLocks noChangeAspect="1"/>
          </p:cNvPicPr>
          <p:nvPr/>
        </p:nvPicPr>
        <p:blipFill>
          <a:blip r:embed="rId3"/>
          <a:stretch>
            <a:fillRect/>
          </a:stretch>
        </p:blipFill>
        <p:spPr>
          <a:xfrm>
            <a:off x="2362200" y="2209800"/>
            <a:ext cx="4267200" cy="3200400"/>
          </a:xfrm>
          <a:prstGeom prst="rect">
            <a:avLst/>
          </a:prstGeom>
        </p:spPr>
      </p:pic>
      <p:sp>
        <p:nvSpPr>
          <p:cNvPr id="6" name="Title 1"/>
          <p:cNvSpPr txBox="1">
            <a:spLocks/>
          </p:cNvSpPr>
          <p:nvPr/>
        </p:nvSpPr>
        <p:spPr>
          <a:xfrm>
            <a:off x="381000" y="5562600"/>
            <a:ext cx="8382000"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Guide them to Heaven</a:t>
            </a:r>
            <a:endParaRPr lang="en-US" dirty="0"/>
          </a:p>
        </p:txBody>
      </p:sp>
    </p:spTree>
    <p:extLst>
      <p:ext uri="{BB962C8B-B14F-4D97-AF65-F5344CB8AC3E}">
        <p14:creationId xmlns:p14="http://schemas.microsoft.com/office/powerpoint/2010/main" val="25721789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054250"/>
          </a:xfrm>
        </p:spPr>
        <p:txBody>
          <a:bodyPr/>
          <a:lstStyle/>
          <a:p>
            <a:r>
              <a:rPr lang="en-US" dirty="0" smtClean="0"/>
              <a:t>Start with the End in Mind</a:t>
            </a:r>
            <a:endParaRPr lang="en-US" dirty="0"/>
          </a:p>
        </p:txBody>
      </p:sp>
      <p:sp>
        <p:nvSpPr>
          <p:cNvPr id="7" name="Content Placeholder 2"/>
          <p:cNvSpPr>
            <a:spLocks noGrp="1"/>
          </p:cNvSpPr>
          <p:nvPr>
            <p:ph sz="quarter" idx="13"/>
          </p:nvPr>
        </p:nvSpPr>
        <p:spPr>
          <a:xfrm>
            <a:off x="228600" y="2240280"/>
            <a:ext cx="8610600" cy="3877056"/>
          </a:xfrm>
        </p:spPr>
        <p:txBody>
          <a:bodyPr>
            <a:noAutofit/>
          </a:bodyPr>
          <a:lstStyle/>
          <a:p>
            <a:r>
              <a:rPr lang="en-US" sz="2800" dirty="0" smtClean="0"/>
              <a:t>Driving a car: have to know where you want to go in order to get there</a:t>
            </a:r>
          </a:p>
        </p:txBody>
      </p:sp>
      <p:sp>
        <p:nvSpPr>
          <p:cNvPr id="8" name="Slide Number Placeholder 7"/>
          <p:cNvSpPr>
            <a:spLocks noGrp="1"/>
          </p:cNvSpPr>
          <p:nvPr>
            <p:ph type="sldNum" sz="quarter" idx="12"/>
          </p:nvPr>
        </p:nvSpPr>
        <p:spPr/>
        <p:txBody>
          <a:bodyPr/>
          <a:lstStyle/>
          <a:p>
            <a:fld id="{41EEBA33-C60F-4CFA-A7D1-8BDD77B97723}" type="slidenum">
              <a:rPr lang="en-US" smtClean="0"/>
              <a:t>4</a:t>
            </a:fld>
            <a:endParaRPr lang="en-US"/>
          </a:p>
        </p:txBody>
      </p:sp>
      <p:pic>
        <p:nvPicPr>
          <p:cNvPr id="3" name="Picture 2"/>
          <p:cNvPicPr>
            <a:picLocks noChangeAspect="1"/>
          </p:cNvPicPr>
          <p:nvPr/>
        </p:nvPicPr>
        <p:blipFill>
          <a:blip r:embed="rId3"/>
          <a:stretch>
            <a:fillRect/>
          </a:stretch>
        </p:blipFill>
        <p:spPr>
          <a:xfrm>
            <a:off x="2438400" y="3352800"/>
            <a:ext cx="4267200" cy="3200400"/>
          </a:xfrm>
          <a:prstGeom prst="rect">
            <a:avLst/>
          </a:prstGeom>
        </p:spPr>
      </p:pic>
    </p:spTree>
    <p:extLst>
      <p:ext uri="{BB962C8B-B14F-4D97-AF65-F5344CB8AC3E}">
        <p14:creationId xmlns:p14="http://schemas.microsoft.com/office/powerpoint/2010/main" val="544768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91600" cy="725244"/>
          </a:xfrm>
        </p:spPr>
        <p:txBody>
          <a:bodyPr/>
          <a:lstStyle/>
          <a:p>
            <a:r>
              <a:rPr lang="en-US" sz="2400" dirty="0" smtClean="0"/>
              <a:t>”</a:t>
            </a:r>
            <a:r>
              <a:rPr lang="en-US" sz="2400" dirty="0"/>
              <a:t>As for me and my house, we will serve The Lord</a:t>
            </a:r>
            <a:r>
              <a:rPr lang="en-US" sz="2400" dirty="0" smtClean="0"/>
              <a:t>” Josh </a:t>
            </a:r>
            <a:r>
              <a:rPr lang="en-US" sz="2400" dirty="0"/>
              <a:t>24:</a:t>
            </a:r>
            <a:r>
              <a:rPr lang="en-US" sz="2400" dirty="0" smtClean="0"/>
              <a:t>15</a:t>
            </a:r>
            <a:br>
              <a:rPr lang="en-US" sz="2400" dirty="0" smtClean="0"/>
            </a:br>
            <a:r>
              <a:rPr lang="ar-sa" sz="3200" dirty="0" smtClean="0"/>
              <a:t>أَمَّا </a:t>
            </a:r>
            <a:r>
              <a:rPr lang="ar-sa" sz="3200" dirty="0"/>
              <a:t>أَنَا وَبَيْتِي فَنَعْبُدُ </a:t>
            </a:r>
            <a:r>
              <a:rPr lang="ar-sa" sz="3200" dirty="0" smtClean="0"/>
              <a:t>الرَّبَّ</a:t>
            </a:r>
            <a:r>
              <a:rPr lang="en-CA" sz="3200" dirty="0" smtClean="0"/>
              <a:t>  </a:t>
            </a:r>
            <a:r>
              <a:rPr lang="en-US" sz="3200" b="1" dirty="0" smtClean="0"/>
              <a:t>ﻳﺸﻮﻉ15:24</a:t>
            </a:r>
            <a:endParaRPr lang="en-US" sz="3200" dirty="0"/>
          </a:p>
        </p:txBody>
      </p:sp>
      <p:sp>
        <p:nvSpPr>
          <p:cNvPr id="3" name="Content Placeholder 2"/>
          <p:cNvSpPr>
            <a:spLocks noGrp="1"/>
          </p:cNvSpPr>
          <p:nvPr>
            <p:ph sz="quarter" idx="13"/>
          </p:nvPr>
        </p:nvSpPr>
        <p:spPr>
          <a:xfrm>
            <a:off x="228600" y="2240280"/>
            <a:ext cx="4800600" cy="3877056"/>
          </a:xfrm>
        </p:spPr>
        <p:txBody>
          <a:bodyPr>
            <a:noAutofit/>
          </a:bodyPr>
          <a:lstStyle/>
          <a:p>
            <a:r>
              <a:rPr lang="en-US" sz="2800" dirty="0" smtClean="0"/>
              <a:t>3 </a:t>
            </a:r>
            <a:r>
              <a:rPr lang="en-US" sz="2800" dirty="0"/>
              <a:t>mandates: </a:t>
            </a:r>
            <a:endParaRPr lang="en-US" sz="2800" dirty="0" smtClean="0"/>
          </a:p>
          <a:p>
            <a:pPr marL="925830" lvl="1" indent="-514350">
              <a:buFont typeface="+mj-lt"/>
              <a:buAutoNum type="arabicPeriod"/>
            </a:pPr>
            <a:r>
              <a:rPr lang="en-US" sz="2800" dirty="0" smtClean="0"/>
              <a:t>Guide </a:t>
            </a:r>
            <a:r>
              <a:rPr lang="en-US" sz="2800" dirty="0"/>
              <a:t>them to </a:t>
            </a:r>
            <a:r>
              <a:rPr lang="en-US" sz="2800" dirty="0" smtClean="0"/>
              <a:t>Christ</a:t>
            </a:r>
            <a:endParaRPr lang="en-US" sz="2800" dirty="0"/>
          </a:p>
          <a:p>
            <a:pPr marL="925830" lvl="1" indent="-514350">
              <a:buFont typeface="+mj-lt"/>
              <a:buAutoNum type="arabicPeriod"/>
            </a:pPr>
            <a:r>
              <a:rPr lang="en-US" sz="2800" dirty="0"/>
              <a:t>L</a:t>
            </a:r>
            <a:r>
              <a:rPr lang="en-US" sz="2800" dirty="0" smtClean="0"/>
              <a:t>ove them</a:t>
            </a:r>
            <a:endParaRPr lang="en-US" sz="2800" dirty="0"/>
          </a:p>
          <a:p>
            <a:pPr marL="925830" lvl="1" indent="-514350">
              <a:buFont typeface="+mj-lt"/>
              <a:buAutoNum type="arabicPeriod"/>
            </a:pPr>
            <a:r>
              <a:rPr lang="en-US" sz="2800" dirty="0" smtClean="0"/>
              <a:t>Build </a:t>
            </a:r>
            <a:r>
              <a:rPr lang="en-US" sz="2800" dirty="0"/>
              <a:t>their </a:t>
            </a:r>
            <a:r>
              <a:rPr lang="en-US" sz="2800" dirty="0" smtClean="0"/>
              <a:t>confidence </a:t>
            </a:r>
            <a:endParaRPr lang="en-US" sz="2800" dirty="0"/>
          </a:p>
          <a:p>
            <a:pPr marL="0" indent="0">
              <a:buNone/>
            </a:pPr>
            <a:endParaRPr lang="en-US" sz="2800" dirty="0"/>
          </a:p>
        </p:txBody>
      </p:sp>
      <p:pic>
        <p:nvPicPr>
          <p:cNvPr id="7" name="Content Placeholder 6"/>
          <p:cNvPicPr>
            <a:picLocks noGrp="1" noChangeAspect="1"/>
          </p:cNvPicPr>
          <p:nvPr>
            <p:ph sz="quarter" idx="14"/>
          </p:nvPr>
        </p:nvPicPr>
        <p:blipFill>
          <a:blip r:embed="rId3"/>
          <a:srcRect t="10075" b="10075"/>
          <a:stretch>
            <a:fillRect/>
          </a:stretch>
        </p:blipFill>
        <p:spPr>
          <a:xfrm>
            <a:off x="5562600" y="2299540"/>
            <a:ext cx="2752919" cy="2805860"/>
          </a:xfrm>
        </p:spPr>
      </p:pic>
      <p:sp>
        <p:nvSpPr>
          <p:cNvPr id="9" name="Slide Number Placeholder 8"/>
          <p:cNvSpPr>
            <a:spLocks noGrp="1"/>
          </p:cNvSpPr>
          <p:nvPr>
            <p:ph type="sldNum" sz="quarter" idx="12"/>
          </p:nvPr>
        </p:nvSpPr>
        <p:spPr/>
        <p:txBody>
          <a:bodyPr/>
          <a:lstStyle/>
          <a:p>
            <a:fld id="{41EEBA33-C60F-4CFA-A7D1-8BDD77B97723}" type="slidenum">
              <a:rPr lang="en-US" smtClean="0"/>
              <a:t>5</a:t>
            </a:fld>
            <a:endParaRPr lang="en-US"/>
          </a:p>
        </p:txBody>
      </p:sp>
    </p:spTree>
    <p:extLst>
      <p:ext uri="{BB962C8B-B14F-4D97-AF65-F5344CB8AC3E}">
        <p14:creationId xmlns:p14="http://schemas.microsoft.com/office/powerpoint/2010/main" val="4078925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is in Control</a:t>
            </a:r>
            <a:endParaRPr lang="en-US" dirty="0"/>
          </a:p>
        </p:txBody>
      </p:sp>
      <p:sp>
        <p:nvSpPr>
          <p:cNvPr id="3" name="Content Placeholder 2"/>
          <p:cNvSpPr>
            <a:spLocks noGrp="1"/>
          </p:cNvSpPr>
          <p:nvPr>
            <p:ph sz="quarter" idx="13"/>
          </p:nvPr>
        </p:nvSpPr>
        <p:spPr>
          <a:xfrm>
            <a:off x="685800" y="2240280"/>
            <a:ext cx="7543800" cy="3877056"/>
          </a:xfrm>
        </p:spPr>
        <p:txBody>
          <a:bodyPr>
            <a:normAutofit lnSpcReduction="10000"/>
          </a:bodyPr>
          <a:lstStyle/>
          <a:p>
            <a:r>
              <a:rPr lang="en-US" dirty="0" smtClean="0"/>
              <a:t>They are His children before they ever were ours</a:t>
            </a:r>
          </a:p>
          <a:p>
            <a:pPr lvl="1">
              <a:buFont typeface="Arial"/>
              <a:buChar char="•"/>
            </a:pPr>
            <a:r>
              <a:rPr lang="en-US" dirty="0" smtClean="0"/>
              <a:t>Psalm 139</a:t>
            </a:r>
          </a:p>
          <a:p>
            <a:r>
              <a:rPr lang="en-US" dirty="0" smtClean="0"/>
              <a:t>We do our best, and God does the rest</a:t>
            </a:r>
          </a:p>
          <a:p>
            <a:pPr lvl="1">
              <a:buFont typeface="Arial"/>
              <a:buChar char="•"/>
            </a:pPr>
            <a:r>
              <a:rPr lang="en-US" dirty="0" smtClean="0"/>
              <a:t>His part is enormous</a:t>
            </a:r>
          </a:p>
          <a:p>
            <a:pPr lvl="1">
              <a:buFont typeface="Arial"/>
              <a:buChar char="•"/>
            </a:pPr>
            <a:r>
              <a:rPr lang="en-US" dirty="0" smtClean="0"/>
              <a:t>Our part is very small, but necessary</a:t>
            </a:r>
          </a:p>
          <a:p>
            <a:pPr lvl="2">
              <a:buFont typeface="Courier New"/>
              <a:buChar char="o"/>
            </a:pPr>
            <a:r>
              <a:rPr lang="en-US" dirty="0" smtClean="0"/>
              <a:t>Fisherman in boat</a:t>
            </a:r>
          </a:p>
          <a:p>
            <a:pPr lvl="2">
              <a:buFont typeface="Courier New"/>
              <a:buChar char="o"/>
            </a:pPr>
            <a:r>
              <a:rPr lang="en-US" dirty="0" smtClean="0"/>
              <a:t>Feeding the 5 000</a:t>
            </a:r>
          </a:p>
          <a:p>
            <a:r>
              <a:rPr lang="en-US" dirty="0"/>
              <a:t>Even if we make mistakes, He is good and loving to cover them and protect our </a:t>
            </a:r>
            <a:r>
              <a:rPr lang="en-US" dirty="0" smtClean="0"/>
              <a:t>children</a:t>
            </a:r>
          </a:p>
          <a:p>
            <a:pPr lvl="1">
              <a:buFont typeface="Arial"/>
              <a:buChar char="•"/>
            </a:pPr>
            <a:r>
              <a:rPr lang="en-US" dirty="0" smtClean="0"/>
              <a:t>Thanksgiving Prayer: for You have covered us</a:t>
            </a:r>
            <a:endParaRPr lang="en-US" dirty="0"/>
          </a:p>
          <a:p>
            <a:pPr lvl="1">
              <a:buFont typeface="Arial"/>
              <a:buChar char="•"/>
            </a:pPr>
            <a:endParaRPr lang="en-US" dirty="0" smtClean="0"/>
          </a:p>
        </p:txBody>
      </p:sp>
      <p:sp>
        <p:nvSpPr>
          <p:cNvPr id="5" name="Slide Number Placeholder 4"/>
          <p:cNvSpPr>
            <a:spLocks noGrp="1"/>
          </p:cNvSpPr>
          <p:nvPr>
            <p:ph type="sldNum" sz="quarter" idx="12"/>
          </p:nvPr>
        </p:nvSpPr>
        <p:spPr/>
        <p:txBody>
          <a:bodyPr/>
          <a:lstStyle/>
          <a:p>
            <a:fld id="{41EEBA33-C60F-4CFA-A7D1-8BDD77B97723}" type="slidenum">
              <a:rPr lang="en-US" smtClean="0"/>
              <a:t>6</a:t>
            </a:fld>
            <a:endParaRPr lang="en-US"/>
          </a:p>
        </p:txBody>
      </p:sp>
    </p:spTree>
    <p:extLst>
      <p:ext uri="{BB962C8B-B14F-4D97-AF65-F5344CB8AC3E}">
        <p14:creationId xmlns:p14="http://schemas.microsoft.com/office/powerpoint/2010/main" val="54574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dissolv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70156"/>
            <a:ext cx="8077200" cy="1054250"/>
          </a:xfrm>
        </p:spPr>
        <p:txBody>
          <a:bodyPr/>
          <a:lstStyle/>
          <a:p>
            <a:r>
              <a:rPr lang="en-US" sz="4000" dirty="0" smtClean="0"/>
              <a:t>What do these God-Loving People </a:t>
            </a:r>
            <a:r>
              <a:rPr lang="en-US" sz="4000" dirty="0"/>
              <a:t>H</a:t>
            </a:r>
            <a:r>
              <a:rPr lang="en-US" sz="4000" dirty="0" smtClean="0"/>
              <a:t>ave in Common?</a:t>
            </a:r>
            <a:endParaRPr lang="en-US" sz="4000" dirty="0"/>
          </a:p>
        </p:txBody>
      </p:sp>
      <p:sp>
        <p:nvSpPr>
          <p:cNvPr id="3" name="Content Placeholder 2"/>
          <p:cNvSpPr>
            <a:spLocks noGrp="1"/>
          </p:cNvSpPr>
          <p:nvPr>
            <p:ph sz="quarter" idx="13"/>
          </p:nvPr>
        </p:nvSpPr>
        <p:spPr/>
        <p:txBody>
          <a:bodyPr/>
          <a:lstStyle/>
          <a:p>
            <a:r>
              <a:rPr lang="en-US" dirty="0" smtClean="0"/>
              <a:t>God’s people:</a:t>
            </a:r>
          </a:p>
          <a:p>
            <a:pPr lvl="1">
              <a:buFont typeface="Arial"/>
              <a:buChar char="•"/>
            </a:pPr>
            <a:r>
              <a:rPr lang="en-US" dirty="0" smtClean="0"/>
              <a:t>Moses</a:t>
            </a:r>
          </a:p>
          <a:p>
            <a:pPr lvl="1">
              <a:buFont typeface="Arial"/>
              <a:buChar char="•"/>
            </a:pPr>
            <a:r>
              <a:rPr lang="en-US" dirty="0" smtClean="0"/>
              <a:t>King David</a:t>
            </a:r>
          </a:p>
          <a:p>
            <a:pPr lvl="1">
              <a:buFont typeface="Arial"/>
              <a:buChar char="•"/>
            </a:pPr>
            <a:r>
              <a:rPr lang="en-US" dirty="0" smtClean="0"/>
              <a:t>Daniel</a:t>
            </a:r>
          </a:p>
          <a:p>
            <a:pPr lvl="1">
              <a:buFont typeface="Arial"/>
              <a:buChar char="•"/>
            </a:pPr>
            <a:r>
              <a:rPr lang="en-US" dirty="0" smtClean="0"/>
              <a:t>St. George</a:t>
            </a:r>
          </a:p>
          <a:p>
            <a:pPr lvl="1">
              <a:buFont typeface="Arial"/>
              <a:buChar char="•"/>
            </a:pPr>
            <a:r>
              <a:rPr lang="en-US" dirty="0" smtClean="0"/>
              <a:t>St. </a:t>
            </a:r>
            <a:r>
              <a:rPr lang="en-US" dirty="0" err="1" smtClean="0"/>
              <a:t>Abanoub</a:t>
            </a:r>
            <a:endParaRPr lang="en-US" dirty="0" smtClean="0"/>
          </a:p>
          <a:p>
            <a:pPr lvl="1">
              <a:buFont typeface="Arial"/>
              <a:buChar char="•"/>
            </a:pPr>
            <a:r>
              <a:rPr lang="en-US" dirty="0" smtClean="0"/>
              <a:t>Mother Theresa</a:t>
            </a:r>
            <a:endParaRPr lang="en-US" dirty="0"/>
          </a:p>
        </p:txBody>
      </p:sp>
      <p:pic>
        <p:nvPicPr>
          <p:cNvPr id="5" name="Content Placeholder 4"/>
          <p:cNvPicPr>
            <a:picLocks noGrp="1" noChangeAspect="1"/>
          </p:cNvPicPr>
          <p:nvPr>
            <p:ph sz="quarter" idx="14"/>
          </p:nvPr>
        </p:nvPicPr>
        <p:blipFill rotWithShape="1">
          <a:blip r:embed="rId3"/>
          <a:srcRect t="-45059" b="-45059"/>
          <a:stretch/>
        </p:blipFill>
        <p:spPr>
          <a:xfrm>
            <a:off x="3886200" y="1219200"/>
            <a:ext cx="5029200" cy="5206226"/>
          </a:xfrm>
        </p:spPr>
      </p:pic>
      <p:sp>
        <p:nvSpPr>
          <p:cNvPr id="6" name="TextBox 5"/>
          <p:cNvSpPr txBox="1"/>
          <p:nvPr/>
        </p:nvSpPr>
        <p:spPr>
          <a:xfrm>
            <a:off x="4114800" y="2743200"/>
            <a:ext cx="1371600" cy="1785104"/>
          </a:xfrm>
          <a:prstGeom prst="rect">
            <a:avLst/>
          </a:prstGeom>
          <a:solidFill>
            <a:schemeClr val="tx1"/>
          </a:solidFill>
        </p:spPr>
        <p:txBody>
          <a:bodyPr wrap="square" rtlCol="0">
            <a:spAutoFit/>
          </a:bodyPr>
          <a:lstStyle/>
          <a:p>
            <a:r>
              <a:rPr lang="en-US" sz="2200" dirty="0" smtClean="0">
                <a:solidFill>
                  <a:schemeClr val="bg1"/>
                </a:solidFill>
              </a:rPr>
              <a:t>Moses!!! Cut that out and take your bath!!!</a:t>
            </a:r>
            <a:endParaRPr lang="en-US" sz="2200" dirty="0">
              <a:solidFill>
                <a:schemeClr val="bg1"/>
              </a:solidFill>
            </a:endParaRPr>
          </a:p>
        </p:txBody>
      </p:sp>
      <p:sp>
        <p:nvSpPr>
          <p:cNvPr id="7" name="Title 1"/>
          <p:cNvSpPr txBox="1">
            <a:spLocks/>
          </p:cNvSpPr>
          <p:nvPr/>
        </p:nvSpPr>
        <p:spPr>
          <a:xfrm>
            <a:off x="609600" y="5422750"/>
            <a:ext cx="8077200"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They Aren’t Born Saints...</a:t>
            </a:r>
            <a:endParaRPr lang="en-US" dirty="0"/>
          </a:p>
        </p:txBody>
      </p:sp>
      <p:sp>
        <p:nvSpPr>
          <p:cNvPr id="4" name="Slide Number Placeholder 3"/>
          <p:cNvSpPr>
            <a:spLocks noGrp="1"/>
          </p:cNvSpPr>
          <p:nvPr>
            <p:ph type="sldNum" sz="quarter" idx="12"/>
          </p:nvPr>
        </p:nvSpPr>
        <p:spPr/>
        <p:txBody>
          <a:bodyPr/>
          <a:lstStyle/>
          <a:p>
            <a:fld id="{41EEBA33-C60F-4CFA-A7D1-8BDD77B97723}" type="slidenum">
              <a:rPr lang="en-US" smtClean="0"/>
              <a:t>7</a:t>
            </a:fld>
            <a:endParaRPr lang="en-US"/>
          </a:p>
        </p:txBody>
      </p:sp>
    </p:spTree>
    <p:extLst>
      <p:ext uri="{BB962C8B-B14F-4D97-AF65-F5344CB8AC3E}">
        <p14:creationId xmlns:p14="http://schemas.microsoft.com/office/powerpoint/2010/main" val="2763431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56263" cy="1054250"/>
          </a:xfrm>
        </p:spPr>
        <p:txBody>
          <a:bodyPr/>
          <a:lstStyle/>
          <a:p>
            <a:r>
              <a:rPr lang="en-US" dirty="0" smtClean="0"/>
              <a:t>So What About Raising  Our Kids in Canada?</a:t>
            </a:r>
            <a:endParaRPr lang="en-US" dirty="0"/>
          </a:p>
        </p:txBody>
      </p:sp>
      <p:pic>
        <p:nvPicPr>
          <p:cNvPr id="5" name="Picture 4"/>
          <p:cNvPicPr>
            <a:picLocks noChangeAspect="1"/>
          </p:cNvPicPr>
          <p:nvPr/>
        </p:nvPicPr>
        <p:blipFill>
          <a:blip r:embed="rId3"/>
          <a:stretch>
            <a:fillRect/>
          </a:stretch>
        </p:blipFill>
        <p:spPr>
          <a:xfrm>
            <a:off x="2362200" y="2209800"/>
            <a:ext cx="4495800" cy="44958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41EEBA33-C60F-4CFA-A7D1-8BDD77B97723}" type="slidenum">
              <a:rPr lang="en-US" smtClean="0"/>
              <a:t>8</a:t>
            </a:fld>
            <a:endParaRPr lang="en-US"/>
          </a:p>
        </p:txBody>
      </p:sp>
    </p:spTree>
    <p:extLst>
      <p:ext uri="{BB962C8B-B14F-4D97-AF65-F5344CB8AC3E}">
        <p14:creationId xmlns:p14="http://schemas.microsoft.com/office/powerpoint/2010/main" val="7560771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t>
            </a:r>
            <a:r>
              <a:rPr lang="en-US" dirty="0"/>
              <a:t>T</a:t>
            </a:r>
            <a:r>
              <a:rPr lang="en-US" dirty="0" smtClean="0"/>
              <a:t>here a Culture Gap?</a:t>
            </a:r>
            <a:endParaRPr lang="en-US" dirty="0"/>
          </a:p>
        </p:txBody>
      </p:sp>
      <p:sp>
        <p:nvSpPr>
          <p:cNvPr id="3" name="Content Placeholder 2"/>
          <p:cNvSpPr>
            <a:spLocks noGrp="1"/>
          </p:cNvSpPr>
          <p:nvPr>
            <p:ph sz="quarter" idx="13"/>
          </p:nvPr>
        </p:nvSpPr>
        <p:spPr>
          <a:xfrm>
            <a:off x="685800" y="2240280"/>
            <a:ext cx="7696200" cy="3877056"/>
          </a:xfrm>
        </p:spPr>
        <p:txBody>
          <a:bodyPr>
            <a:normAutofit/>
          </a:bodyPr>
          <a:lstStyle/>
          <a:p>
            <a:r>
              <a:rPr lang="en-US" sz="2800" dirty="0"/>
              <a:t>Generation gap exists everywhere</a:t>
            </a:r>
          </a:p>
          <a:p>
            <a:r>
              <a:rPr lang="en-US" sz="2800" dirty="0"/>
              <a:t>Coming to Canada adds a culture gap</a:t>
            </a:r>
          </a:p>
          <a:p>
            <a:r>
              <a:rPr lang="en-US" sz="2800" dirty="0" smtClean="0"/>
              <a:t>Ask yourself some questions:</a:t>
            </a:r>
          </a:p>
          <a:p>
            <a:pPr lvl="1">
              <a:buFont typeface="Arial"/>
              <a:buChar char="•"/>
            </a:pPr>
            <a:r>
              <a:rPr lang="en-US" sz="2600" dirty="0" smtClean="0"/>
              <a:t>Why would kids want to be like Canadians?</a:t>
            </a:r>
          </a:p>
          <a:p>
            <a:pPr lvl="1">
              <a:buFont typeface="Arial"/>
              <a:buChar char="•"/>
            </a:pPr>
            <a:r>
              <a:rPr lang="en-US" sz="2600" dirty="0" smtClean="0"/>
              <a:t>Why would kids want to not learn/speak Arabic?</a:t>
            </a:r>
            <a:endParaRPr lang="en-US" sz="2600" dirty="0"/>
          </a:p>
          <a:p>
            <a:pPr lvl="1">
              <a:buFont typeface="Arial"/>
              <a:buChar char="•"/>
            </a:pPr>
            <a:endParaRPr lang="en-US" sz="2600" dirty="0"/>
          </a:p>
        </p:txBody>
      </p:sp>
      <p:pic>
        <p:nvPicPr>
          <p:cNvPr id="4" name="Picture 3"/>
          <p:cNvPicPr>
            <a:picLocks noChangeAspect="1"/>
          </p:cNvPicPr>
          <p:nvPr/>
        </p:nvPicPr>
        <p:blipFill>
          <a:blip r:embed="rId3"/>
          <a:stretch>
            <a:fillRect/>
          </a:stretch>
        </p:blipFill>
        <p:spPr>
          <a:xfrm>
            <a:off x="5334000" y="4724400"/>
            <a:ext cx="2895600" cy="1957426"/>
          </a:xfrm>
          <a:prstGeom prst="rect">
            <a:avLst/>
          </a:prstGeom>
        </p:spPr>
      </p:pic>
      <p:sp>
        <p:nvSpPr>
          <p:cNvPr id="5" name="Slide Number Placeholder 4"/>
          <p:cNvSpPr>
            <a:spLocks noGrp="1"/>
          </p:cNvSpPr>
          <p:nvPr>
            <p:ph type="sldNum" sz="quarter" idx="12"/>
          </p:nvPr>
        </p:nvSpPr>
        <p:spPr/>
        <p:txBody>
          <a:bodyPr/>
          <a:lstStyle/>
          <a:p>
            <a:fld id="{41EEBA33-C60F-4CFA-A7D1-8BDD77B97723}" type="slidenum">
              <a:rPr lang="en-US" smtClean="0"/>
              <a:t>9</a:t>
            </a:fld>
            <a:endParaRPr lang="en-US"/>
          </a:p>
        </p:txBody>
      </p:sp>
    </p:spTree>
    <p:extLst>
      <p:ext uri="{BB962C8B-B14F-4D97-AF65-F5344CB8AC3E}">
        <p14:creationId xmlns:p14="http://schemas.microsoft.com/office/powerpoint/2010/main" val="3173977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7387</TotalTime>
  <Words>2296</Words>
  <Application>Microsoft Macintosh PowerPoint</Application>
  <PresentationFormat>On-screen Show (4:3)</PresentationFormat>
  <Paragraphs>392</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Hardcover</vt:lpstr>
      <vt:lpstr>Family In Christ Program</vt:lpstr>
      <vt:lpstr>Introduction</vt:lpstr>
      <vt:lpstr>Introduction (cont’d)</vt:lpstr>
      <vt:lpstr>Start with the End in Mind</vt:lpstr>
      <vt:lpstr>”As for me and my house, we will serve The Lord” Josh 24:15 أَمَّا أَنَا وَبَيْتِي فَنَعْبُدُ الرَّبَّ  ﻳﺸﻮﻉ15:24</vt:lpstr>
      <vt:lpstr>God is in Control</vt:lpstr>
      <vt:lpstr>What do these God-Loving People Have in Common?</vt:lpstr>
      <vt:lpstr>So What About Raising  Our Kids in Canada?</vt:lpstr>
      <vt:lpstr>Is There a Culture Gap?</vt:lpstr>
      <vt:lpstr>2 Extremes</vt:lpstr>
      <vt:lpstr>Train Them Up Early</vt:lpstr>
      <vt:lpstr>Train Them Up Early (cont’d)</vt:lpstr>
      <vt:lpstr>Train Them Up Early (cont’d)</vt:lpstr>
      <vt:lpstr>Attitude is Key</vt:lpstr>
      <vt:lpstr>Lead By Example</vt:lpstr>
      <vt:lpstr>Lead By Example (cont’d) </vt:lpstr>
      <vt:lpstr>Lead By Example (cont’d)</vt:lpstr>
      <vt:lpstr>My Spiritual Life</vt:lpstr>
      <vt:lpstr>Dad’s Role</vt:lpstr>
      <vt:lpstr>How do You Spell Love?</vt:lpstr>
      <vt:lpstr>TIME</vt:lpstr>
      <vt:lpstr>Infants 0-1</vt:lpstr>
      <vt:lpstr>Toddlers 1-2</vt:lpstr>
      <vt:lpstr>Preschoolers (3-5) and Children (6-8)</vt:lpstr>
      <vt:lpstr>Tweens (8-12)</vt:lpstr>
      <vt:lpstr>Teens (13 +)</vt:lpstr>
      <vt:lpstr>Teens (13 +)</vt:lpstr>
      <vt:lpstr>Media</vt:lpstr>
      <vt:lpstr>My Marriage</vt:lpstr>
      <vt:lpstr>Practical Parenting  </vt:lpstr>
      <vt:lpstr>PowerPoint Presentation</vt:lpstr>
      <vt:lpstr>Practical Parenting (cont’d)</vt:lpstr>
      <vt:lpstr>We are at War</vt:lpstr>
      <vt:lpstr>Conclusion</vt:lpstr>
      <vt:lpstr>Conclusion Guide them to Heaven</vt:lpstr>
      <vt:lpstr>Start with the End in Mind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Sherif wissa</dc:creator>
  <cp:lastModifiedBy>Ann Francis Saad</cp:lastModifiedBy>
  <cp:revision>116</cp:revision>
  <cp:lastPrinted>2013-04-07T20:32:44Z</cp:lastPrinted>
  <dcterms:created xsi:type="dcterms:W3CDTF">2013-02-04T21:46:51Z</dcterms:created>
  <dcterms:modified xsi:type="dcterms:W3CDTF">2013-04-07T21:07:16Z</dcterms:modified>
</cp:coreProperties>
</file>