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sldIdLst>
    <p:sldId id="256" r:id="rId2"/>
    <p:sldId id="258" r:id="rId3"/>
    <p:sldId id="273" r:id="rId4"/>
    <p:sldId id="272" r:id="rId5"/>
    <p:sldId id="259" r:id="rId6"/>
    <p:sldId id="274" r:id="rId7"/>
    <p:sldId id="277" r:id="rId8"/>
    <p:sldId id="278" r:id="rId9"/>
    <p:sldId id="271" r:id="rId10"/>
    <p:sldId id="275" r:id="rId11"/>
    <p:sldId id="279" r:id="rId12"/>
    <p:sldId id="285" r:id="rId13"/>
    <p:sldId id="261" r:id="rId14"/>
    <p:sldId id="281" r:id="rId15"/>
    <p:sldId id="283" r:id="rId16"/>
    <p:sldId id="297" r:id="rId17"/>
    <p:sldId id="282" r:id="rId18"/>
    <p:sldId id="299" r:id="rId19"/>
    <p:sldId id="264" r:id="rId20"/>
    <p:sldId id="298" r:id="rId21"/>
    <p:sldId id="266" r:id="rId22"/>
    <p:sldId id="267" r:id="rId23"/>
    <p:sldId id="268" r:id="rId24"/>
    <p:sldId id="269" r:id="rId25"/>
    <p:sldId id="270" r:id="rId26"/>
    <p:sldId id="286" r:id="rId27"/>
    <p:sldId id="288" r:id="rId28"/>
    <p:sldId id="289" r:id="rId29"/>
    <p:sldId id="290" r:id="rId30"/>
    <p:sldId id="291" r:id="rId31"/>
    <p:sldId id="292" r:id="rId32"/>
    <p:sldId id="295" r:id="rId33"/>
    <p:sldId id="296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71" autoAdjust="0"/>
  </p:normalViewPr>
  <p:slideViewPr>
    <p:cSldViewPr>
      <p:cViewPr>
        <p:scale>
          <a:sx n="72" d="100"/>
          <a:sy n="72" d="100"/>
        </p:scale>
        <p:origin x="-123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551996-CC83-4BAB-AC46-5C6943D0B2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23A5E38-ED0B-44AF-95B7-1C989B062F61}">
      <dgm:prSet phldrT="[Text]"/>
      <dgm:spPr/>
      <dgm:t>
        <a:bodyPr/>
        <a:lstStyle/>
        <a:p>
          <a:r>
            <a:rPr lang="en-US" dirty="0" smtClean="0"/>
            <a:t>Predator becomes the kid’s best friend</a:t>
          </a:r>
          <a:endParaRPr lang="en-US" dirty="0"/>
        </a:p>
      </dgm:t>
    </dgm:pt>
    <dgm:pt modelId="{42532B22-2A89-4DEF-B89C-552FBACC2831}" type="parTrans" cxnId="{3A78948F-E25F-4F40-A3B8-2493978480AE}">
      <dgm:prSet/>
      <dgm:spPr/>
      <dgm:t>
        <a:bodyPr/>
        <a:lstStyle/>
        <a:p>
          <a:endParaRPr lang="en-US"/>
        </a:p>
      </dgm:t>
    </dgm:pt>
    <dgm:pt modelId="{19351056-AA4B-4792-BB7F-3514108F213A}" type="sibTrans" cxnId="{3A78948F-E25F-4F40-A3B8-2493978480AE}">
      <dgm:prSet/>
      <dgm:spPr/>
      <dgm:t>
        <a:bodyPr/>
        <a:lstStyle/>
        <a:p>
          <a:endParaRPr lang="en-US"/>
        </a:p>
      </dgm:t>
    </dgm:pt>
    <dgm:pt modelId="{79FCA25A-A831-4BE5-8B7D-F984115E364F}">
      <dgm:prSet phldrT="[Text]"/>
      <dgm:spPr/>
      <dgm:t>
        <a:bodyPr/>
        <a:lstStyle/>
        <a:p>
          <a:r>
            <a:rPr lang="en-US" dirty="0" smtClean="0"/>
            <a:t>Promise of lasting romance</a:t>
          </a:r>
          <a:endParaRPr lang="en-US" dirty="0"/>
        </a:p>
      </dgm:t>
    </dgm:pt>
    <dgm:pt modelId="{CC25BFB8-912A-4C9E-8113-C3B871FC39B4}" type="parTrans" cxnId="{DB22EF69-047B-4ACA-BCE6-651BA854F3AC}">
      <dgm:prSet/>
      <dgm:spPr/>
      <dgm:t>
        <a:bodyPr/>
        <a:lstStyle/>
        <a:p>
          <a:endParaRPr lang="en-US"/>
        </a:p>
      </dgm:t>
    </dgm:pt>
    <dgm:pt modelId="{99BE6693-E2ED-464A-A103-0DF6491170E2}" type="sibTrans" cxnId="{DB22EF69-047B-4ACA-BCE6-651BA854F3AC}">
      <dgm:prSet/>
      <dgm:spPr/>
      <dgm:t>
        <a:bodyPr/>
        <a:lstStyle/>
        <a:p>
          <a:endParaRPr lang="en-US"/>
        </a:p>
      </dgm:t>
    </dgm:pt>
    <dgm:pt modelId="{69C76E54-3D9A-4A83-A4FE-D5D95470F6C4}">
      <dgm:prSet phldrT="[Text]"/>
      <dgm:spPr/>
      <dgm:t>
        <a:bodyPr/>
        <a:lstStyle/>
        <a:p>
          <a:r>
            <a:rPr lang="en-US" dirty="0" smtClean="0"/>
            <a:t>Crime against youth</a:t>
          </a:r>
          <a:endParaRPr lang="en-US" dirty="0"/>
        </a:p>
      </dgm:t>
    </dgm:pt>
    <dgm:pt modelId="{23001971-3CC8-4C80-ACA4-64303EB68A64}" type="parTrans" cxnId="{9A30401C-C565-4434-A97F-84E98D65416A}">
      <dgm:prSet/>
      <dgm:spPr/>
      <dgm:t>
        <a:bodyPr/>
        <a:lstStyle/>
        <a:p>
          <a:endParaRPr lang="en-US"/>
        </a:p>
      </dgm:t>
    </dgm:pt>
    <dgm:pt modelId="{B5B1537D-D861-437B-BCCB-64A47B290106}" type="sibTrans" cxnId="{9A30401C-C565-4434-A97F-84E98D65416A}">
      <dgm:prSet/>
      <dgm:spPr/>
      <dgm:t>
        <a:bodyPr/>
        <a:lstStyle/>
        <a:p>
          <a:endParaRPr lang="en-US"/>
        </a:p>
      </dgm:t>
    </dgm:pt>
    <dgm:pt modelId="{205B8135-7EDF-453D-8275-E540C3AF9AE2}">
      <dgm:prSet/>
      <dgm:spPr/>
      <dgm:t>
        <a:bodyPr/>
        <a:lstStyle/>
        <a:p>
          <a:r>
            <a:rPr lang="en-US" dirty="0" smtClean="0"/>
            <a:t>Kid relies on predator emotionally</a:t>
          </a:r>
          <a:endParaRPr lang="en-US" dirty="0"/>
        </a:p>
      </dgm:t>
    </dgm:pt>
    <dgm:pt modelId="{02331A89-ACD5-42DB-99C8-3B7FAEDD7299}" type="parTrans" cxnId="{2C1E2D74-0BF7-41F1-8635-5A2B86BDC0A1}">
      <dgm:prSet/>
      <dgm:spPr/>
      <dgm:t>
        <a:bodyPr/>
        <a:lstStyle/>
        <a:p>
          <a:endParaRPr lang="en-US"/>
        </a:p>
      </dgm:t>
    </dgm:pt>
    <dgm:pt modelId="{39E777D4-7489-4562-8286-59EDACB697ED}" type="sibTrans" cxnId="{2C1E2D74-0BF7-41F1-8635-5A2B86BDC0A1}">
      <dgm:prSet/>
      <dgm:spPr/>
      <dgm:t>
        <a:bodyPr/>
        <a:lstStyle/>
        <a:p>
          <a:endParaRPr lang="en-US"/>
        </a:p>
      </dgm:t>
    </dgm:pt>
    <dgm:pt modelId="{F8043F19-C901-4827-80D2-64038C250B79}">
      <dgm:prSet/>
      <dgm:spPr/>
      <dgm:t>
        <a:bodyPr/>
        <a:lstStyle/>
        <a:p>
          <a:r>
            <a:rPr lang="en-US" dirty="0" smtClean="0"/>
            <a:t>Online predators drive a wedge btw kid and parents or friends</a:t>
          </a:r>
          <a:endParaRPr lang="en-US" dirty="0"/>
        </a:p>
      </dgm:t>
    </dgm:pt>
    <dgm:pt modelId="{926742C7-1197-458C-83C0-365D15A01128}" type="parTrans" cxnId="{118DE2E9-94E4-4FEF-B53B-022993DC4B98}">
      <dgm:prSet/>
      <dgm:spPr/>
      <dgm:t>
        <a:bodyPr/>
        <a:lstStyle/>
        <a:p>
          <a:endParaRPr lang="en-US"/>
        </a:p>
      </dgm:t>
    </dgm:pt>
    <dgm:pt modelId="{43289C1E-C456-4347-8489-998F9547D1EF}" type="sibTrans" cxnId="{118DE2E9-94E4-4FEF-B53B-022993DC4B98}">
      <dgm:prSet/>
      <dgm:spPr/>
      <dgm:t>
        <a:bodyPr/>
        <a:lstStyle/>
        <a:p>
          <a:endParaRPr lang="en-US"/>
        </a:p>
      </dgm:t>
    </dgm:pt>
    <dgm:pt modelId="{46B2D4B2-B10E-4F63-92D4-890EF6B00E6E}">
      <dgm:prSet custT="1"/>
      <dgm:spPr/>
      <dgm:t>
        <a:bodyPr/>
        <a:lstStyle/>
        <a:p>
          <a:r>
            <a:rPr lang="en-US" sz="2800" dirty="0" smtClean="0"/>
            <a:t>Kids seek </a:t>
          </a:r>
          <a:r>
            <a:rPr lang="en-US" sz="1800" dirty="0" smtClean="0"/>
            <a:t>attention</a:t>
          </a:r>
          <a:endParaRPr lang="en-US" sz="1800" dirty="0"/>
        </a:p>
      </dgm:t>
    </dgm:pt>
    <dgm:pt modelId="{6FBC4FCB-4D6C-45D0-8DEF-504D0C81ABAA}" type="parTrans" cxnId="{92110F49-D835-48F9-9E4C-A9BC8788C947}">
      <dgm:prSet/>
      <dgm:spPr/>
      <dgm:t>
        <a:bodyPr/>
        <a:lstStyle/>
        <a:p>
          <a:endParaRPr lang="en-US"/>
        </a:p>
      </dgm:t>
    </dgm:pt>
    <dgm:pt modelId="{335C0E70-2543-49E9-9800-8CA1465D5621}" type="sibTrans" cxnId="{92110F49-D835-48F9-9E4C-A9BC8788C947}">
      <dgm:prSet/>
      <dgm:spPr/>
      <dgm:t>
        <a:bodyPr/>
        <a:lstStyle/>
        <a:p>
          <a:endParaRPr lang="en-US"/>
        </a:p>
      </dgm:t>
    </dgm:pt>
    <dgm:pt modelId="{12C862D8-DAA1-4328-9BDE-DC017367D44A}" type="pres">
      <dgm:prSet presAssocID="{2F551996-CC83-4BAB-AC46-5C6943D0B2AD}" presName="CompostProcess" presStyleCnt="0">
        <dgm:presLayoutVars>
          <dgm:dir/>
          <dgm:resizeHandles val="exact"/>
        </dgm:presLayoutVars>
      </dgm:prSet>
      <dgm:spPr/>
    </dgm:pt>
    <dgm:pt modelId="{713890A9-3235-4001-9475-F4DDAF18D8E7}" type="pres">
      <dgm:prSet presAssocID="{2F551996-CC83-4BAB-AC46-5C6943D0B2AD}" presName="arrow" presStyleLbl="bgShp" presStyleIdx="0" presStyleCnt="1"/>
      <dgm:spPr/>
    </dgm:pt>
    <dgm:pt modelId="{A8B972F7-4654-4984-87D9-E67F996FE6E1}" type="pres">
      <dgm:prSet presAssocID="{2F551996-CC83-4BAB-AC46-5C6943D0B2AD}" presName="linearProcess" presStyleCnt="0"/>
      <dgm:spPr/>
    </dgm:pt>
    <dgm:pt modelId="{3DAE17BB-D44E-4B11-BAA5-73AE3EA23FB7}" type="pres">
      <dgm:prSet presAssocID="{46B2D4B2-B10E-4F63-92D4-890EF6B00E6E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8882D2-1DA7-47DD-BB98-375FC0433C4E}" type="pres">
      <dgm:prSet presAssocID="{335C0E70-2543-49E9-9800-8CA1465D5621}" presName="sibTrans" presStyleCnt="0"/>
      <dgm:spPr/>
    </dgm:pt>
    <dgm:pt modelId="{48BE6E9D-8B6A-4107-A6CE-0EC67EB5F1CE}" type="pres">
      <dgm:prSet presAssocID="{F8043F19-C901-4827-80D2-64038C250B79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1502F-4AFD-498E-9107-D02AF1ED10C3}" type="pres">
      <dgm:prSet presAssocID="{43289C1E-C456-4347-8489-998F9547D1EF}" presName="sibTrans" presStyleCnt="0"/>
      <dgm:spPr/>
    </dgm:pt>
    <dgm:pt modelId="{D95851A9-92EF-4FEE-854D-A24D3BE37EC3}" type="pres">
      <dgm:prSet presAssocID="{205B8135-7EDF-453D-8275-E540C3AF9AE2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C2CE8-D0FE-4F7E-9B5A-89ACB707B8B8}" type="pres">
      <dgm:prSet presAssocID="{39E777D4-7489-4562-8286-59EDACB697ED}" presName="sibTrans" presStyleCnt="0"/>
      <dgm:spPr/>
    </dgm:pt>
    <dgm:pt modelId="{D9452D4A-6642-46A8-91B2-1A2CBD0094A5}" type="pres">
      <dgm:prSet presAssocID="{423A5E38-ED0B-44AF-95B7-1C989B062F61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05D74-F141-4472-BBF8-58976E0EBE69}" type="pres">
      <dgm:prSet presAssocID="{19351056-AA4B-4792-BB7F-3514108F213A}" presName="sibTrans" presStyleCnt="0"/>
      <dgm:spPr/>
    </dgm:pt>
    <dgm:pt modelId="{61DD913F-63B9-456F-9D17-35FF1AFA70E2}" type="pres">
      <dgm:prSet presAssocID="{79FCA25A-A831-4BE5-8B7D-F984115E364F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396BF-5162-4DB7-99D6-C2B00D586284}" type="pres">
      <dgm:prSet presAssocID="{99BE6693-E2ED-464A-A103-0DF6491170E2}" presName="sibTrans" presStyleCnt="0"/>
      <dgm:spPr/>
    </dgm:pt>
    <dgm:pt modelId="{7B92AE0B-F0CC-43DA-B3F8-60736D10A372}" type="pres">
      <dgm:prSet presAssocID="{69C76E54-3D9A-4A83-A4FE-D5D95470F6C4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43912A-D288-4471-96FD-F0BF50DD1012}" type="presOf" srcId="{F8043F19-C901-4827-80D2-64038C250B79}" destId="{48BE6E9D-8B6A-4107-A6CE-0EC67EB5F1CE}" srcOrd="0" destOrd="0" presId="urn:microsoft.com/office/officeart/2005/8/layout/hProcess9"/>
    <dgm:cxn modelId="{6C631228-B7C3-4DE5-AF9C-556D49BB8491}" type="presOf" srcId="{46B2D4B2-B10E-4F63-92D4-890EF6B00E6E}" destId="{3DAE17BB-D44E-4B11-BAA5-73AE3EA23FB7}" srcOrd="0" destOrd="0" presId="urn:microsoft.com/office/officeart/2005/8/layout/hProcess9"/>
    <dgm:cxn modelId="{2C1E2D74-0BF7-41F1-8635-5A2B86BDC0A1}" srcId="{2F551996-CC83-4BAB-AC46-5C6943D0B2AD}" destId="{205B8135-7EDF-453D-8275-E540C3AF9AE2}" srcOrd="2" destOrd="0" parTransId="{02331A89-ACD5-42DB-99C8-3B7FAEDD7299}" sibTransId="{39E777D4-7489-4562-8286-59EDACB697ED}"/>
    <dgm:cxn modelId="{24009F3E-E811-4BAB-BAD5-F57ED4EEDFA9}" type="presOf" srcId="{423A5E38-ED0B-44AF-95B7-1C989B062F61}" destId="{D9452D4A-6642-46A8-91B2-1A2CBD0094A5}" srcOrd="0" destOrd="0" presId="urn:microsoft.com/office/officeart/2005/8/layout/hProcess9"/>
    <dgm:cxn modelId="{92110F49-D835-48F9-9E4C-A9BC8788C947}" srcId="{2F551996-CC83-4BAB-AC46-5C6943D0B2AD}" destId="{46B2D4B2-B10E-4F63-92D4-890EF6B00E6E}" srcOrd="0" destOrd="0" parTransId="{6FBC4FCB-4D6C-45D0-8DEF-504D0C81ABAA}" sibTransId="{335C0E70-2543-49E9-9800-8CA1465D5621}"/>
    <dgm:cxn modelId="{16485098-29F9-40DF-AF7D-1DA05C4A5F04}" type="presOf" srcId="{69C76E54-3D9A-4A83-A4FE-D5D95470F6C4}" destId="{7B92AE0B-F0CC-43DA-B3F8-60736D10A372}" srcOrd="0" destOrd="0" presId="urn:microsoft.com/office/officeart/2005/8/layout/hProcess9"/>
    <dgm:cxn modelId="{9A30401C-C565-4434-A97F-84E98D65416A}" srcId="{2F551996-CC83-4BAB-AC46-5C6943D0B2AD}" destId="{69C76E54-3D9A-4A83-A4FE-D5D95470F6C4}" srcOrd="5" destOrd="0" parTransId="{23001971-3CC8-4C80-ACA4-64303EB68A64}" sibTransId="{B5B1537D-D861-437B-BCCB-64A47B290106}"/>
    <dgm:cxn modelId="{977D6F0B-AC95-4E29-A543-15C51185FB26}" type="presOf" srcId="{205B8135-7EDF-453D-8275-E540C3AF9AE2}" destId="{D95851A9-92EF-4FEE-854D-A24D3BE37EC3}" srcOrd="0" destOrd="0" presId="urn:microsoft.com/office/officeart/2005/8/layout/hProcess9"/>
    <dgm:cxn modelId="{DB22EF69-047B-4ACA-BCE6-651BA854F3AC}" srcId="{2F551996-CC83-4BAB-AC46-5C6943D0B2AD}" destId="{79FCA25A-A831-4BE5-8B7D-F984115E364F}" srcOrd="4" destOrd="0" parTransId="{CC25BFB8-912A-4C9E-8113-C3B871FC39B4}" sibTransId="{99BE6693-E2ED-464A-A103-0DF6491170E2}"/>
    <dgm:cxn modelId="{340A4D2E-901C-4A62-97D8-04B88BC54B42}" type="presOf" srcId="{2F551996-CC83-4BAB-AC46-5C6943D0B2AD}" destId="{12C862D8-DAA1-4328-9BDE-DC017367D44A}" srcOrd="0" destOrd="0" presId="urn:microsoft.com/office/officeart/2005/8/layout/hProcess9"/>
    <dgm:cxn modelId="{3A78948F-E25F-4F40-A3B8-2493978480AE}" srcId="{2F551996-CC83-4BAB-AC46-5C6943D0B2AD}" destId="{423A5E38-ED0B-44AF-95B7-1C989B062F61}" srcOrd="3" destOrd="0" parTransId="{42532B22-2A89-4DEF-B89C-552FBACC2831}" sibTransId="{19351056-AA4B-4792-BB7F-3514108F213A}"/>
    <dgm:cxn modelId="{5EEF68A9-5ECD-4AA2-BDE8-D9E172D25ECA}" type="presOf" srcId="{79FCA25A-A831-4BE5-8B7D-F984115E364F}" destId="{61DD913F-63B9-456F-9D17-35FF1AFA70E2}" srcOrd="0" destOrd="0" presId="urn:microsoft.com/office/officeart/2005/8/layout/hProcess9"/>
    <dgm:cxn modelId="{118DE2E9-94E4-4FEF-B53B-022993DC4B98}" srcId="{2F551996-CC83-4BAB-AC46-5C6943D0B2AD}" destId="{F8043F19-C901-4827-80D2-64038C250B79}" srcOrd="1" destOrd="0" parTransId="{926742C7-1197-458C-83C0-365D15A01128}" sibTransId="{43289C1E-C456-4347-8489-998F9547D1EF}"/>
    <dgm:cxn modelId="{DBAD0FEF-C75C-468F-9750-0B1EBF0F23DD}" type="presParOf" srcId="{12C862D8-DAA1-4328-9BDE-DC017367D44A}" destId="{713890A9-3235-4001-9475-F4DDAF18D8E7}" srcOrd="0" destOrd="0" presId="urn:microsoft.com/office/officeart/2005/8/layout/hProcess9"/>
    <dgm:cxn modelId="{1826B77C-9FB1-4381-86E2-BC7F042DDA20}" type="presParOf" srcId="{12C862D8-DAA1-4328-9BDE-DC017367D44A}" destId="{A8B972F7-4654-4984-87D9-E67F996FE6E1}" srcOrd="1" destOrd="0" presId="urn:microsoft.com/office/officeart/2005/8/layout/hProcess9"/>
    <dgm:cxn modelId="{50DC0C7C-E503-4059-BE65-532BAE1588D0}" type="presParOf" srcId="{A8B972F7-4654-4984-87D9-E67F996FE6E1}" destId="{3DAE17BB-D44E-4B11-BAA5-73AE3EA23FB7}" srcOrd="0" destOrd="0" presId="urn:microsoft.com/office/officeart/2005/8/layout/hProcess9"/>
    <dgm:cxn modelId="{E3F38C37-A72E-428E-B7B2-DCAC6F082E1D}" type="presParOf" srcId="{A8B972F7-4654-4984-87D9-E67F996FE6E1}" destId="{288882D2-1DA7-47DD-BB98-375FC0433C4E}" srcOrd="1" destOrd="0" presId="urn:microsoft.com/office/officeart/2005/8/layout/hProcess9"/>
    <dgm:cxn modelId="{61CF8BD7-F804-4667-A426-A040D5A94EA9}" type="presParOf" srcId="{A8B972F7-4654-4984-87D9-E67F996FE6E1}" destId="{48BE6E9D-8B6A-4107-A6CE-0EC67EB5F1CE}" srcOrd="2" destOrd="0" presId="urn:microsoft.com/office/officeart/2005/8/layout/hProcess9"/>
    <dgm:cxn modelId="{6F1FF7D8-F366-43DA-86CF-11777D8CA37A}" type="presParOf" srcId="{A8B972F7-4654-4984-87D9-E67F996FE6E1}" destId="{7761502F-4AFD-498E-9107-D02AF1ED10C3}" srcOrd="3" destOrd="0" presId="urn:microsoft.com/office/officeart/2005/8/layout/hProcess9"/>
    <dgm:cxn modelId="{4FEE6154-47C0-4C59-AE44-9610C5655FAB}" type="presParOf" srcId="{A8B972F7-4654-4984-87D9-E67F996FE6E1}" destId="{D95851A9-92EF-4FEE-854D-A24D3BE37EC3}" srcOrd="4" destOrd="0" presId="urn:microsoft.com/office/officeart/2005/8/layout/hProcess9"/>
    <dgm:cxn modelId="{0E07FF2D-12D5-49BF-9F3D-D7C1AB2F7F9D}" type="presParOf" srcId="{A8B972F7-4654-4984-87D9-E67F996FE6E1}" destId="{EB6C2CE8-D0FE-4F7E-9B5A-89ACB707B8B8}" srcOrd="5" destOrd="0" presId="urn:microsoft.com/office/officeart/2005/8/layout/hProcess9"/>
    <dgm:cxn modelId="{A134DB97-4AF2-4FE0-BBE7-B2A97949F11B}" type="presParOf" srcId="{A8B972F7-4654-4984-87D9-E67F996FE6E1}" destId="{D9452D4A-6642-46A8-91B2-1A2CBD0094A5}" srcOrd="6" destOrd="0" presId="urn:microsoft.com/office/officeart/2005/8/layout/hProcess9"/>
    <dgm:cxn modelId="{4E749969-A935-4C87-B324-3D31531979E1}" type="presParOf" srcId="{A8B972F7-4654-4984-87D9-E67F996FE6E1}" destId="{E3805D74-F141-4472-BBF8-58976E0EBE69}" srcOrd="7" destOrd="0" presId="urn:microsoft.com/office/officeart/2005/8/layout/hProcess9"/>
    <dgm:cxn modelId="{73F14DF7-0D8C-47F0-8128-14E22BF35F9D}" type="presParOf" srcId="{A8B972F7-4654-4984-87D9-E67F996FE6E1}" destId="{61DD913F-63B9-456F-9D17-35FF1AFA70E2}" srcOrd="8" destOrd="0" presId="urn:microsoft.com/office/officeart/2005/8/layout/hProcess9"/>
    <dgm:cxn modelId="{9F669456-5C97-4470-BB58-6D82F82C302A}" type="presParOf" srcId="{A8B972F7-4654-4984-87D9-E67F996FE6E1}" destId="{D0F396BF-5162-4DB7-99D6-C2B00D586284}" srcOrd="9" destOrd="0" presId="urn:microsoft.com/office/officeart/2005/8/layout/hProcess9"/>
    <dgm:cxn modelId="{2A0E1C82-6FF1-42DA-90AF-5759D2EFF76A}" type="presParOf" srcId="{A8B972F7-4654-4984-87D9-E67F996FE6E1}" destId="{7B92AE0B-F0CC-43DA-B3F8-60736D10A372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F5F9DF-ED72-42BD-8FBF-8259D8AA267B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10486057-C367-427A-8AD3-1B2BC2583089}">
      <dgm:prSet phldrT="[Text]"/>
      <dgm:spPr/>
      <dgm:t>
        <a:bodyPr/>
        <a:lstStyle/>
        <a:p>
          <a:r>
            <a:rPr lang="en-US" dirty="0" smtClean="0"/>
            <a:t>Religion</a:t>
          </a:r>
          <a:endParaRPr lang="en-US" dirty="0"/>
        </a:p>
      </dgm:t>
    </dgm:pt>
    <dgm:pt modelId="{82DA641B-83A3-4077-9F02-4ED26E4A25C3}" type="parTrans" cxnId="{4BBDC317-5F2C-4305-A62A-375A6F1988BE}">
      <dgm:prSet/>
      <dgm:spPr/>
      <dgm:t>
        <a:bodyPr/>
        <a:lstStyle/>
        <a:p>
          <a:endParaRPr lang="en-US"/>
        </a:p>
      </dgm:t>
    </dgm:pt>
    <dgm:pt modelId="{2CF157CC-2F5C-4EB8-8303-E90E639E9CCC}" type="sibTrans" cxnId="{4BBDC317-5F2C-4305-A62A-375A6F1988BE}">
      <dgm:prSet/>
      <dgm:spPr/>
      <dgm:t>
        <a:bodyPr/>
        <a:lstStyle/>
        <a:p>
          <a:endParaRPr lang="en-US"/>
        </a:p>
      </dgm:t>
    </dgm:pt>
    <dgm:pt modelId="{EE09E31B-EF37-4C92-8E90-9A109BDBE540}">
      <dgm:prSet phldrT="[Text]"/>
      <dgm:spPr/>
      <dgm:t>
        <a:bodyPr/>
        <a:lstStyle/>
        <a:p>
          <a:r>
            <a:rPr lang="en-US" dirty="0" smtClean="0"/>
            <a:t>Discipline at home</a:t>
          </a:r>
          <a:endParaRPr lang="en-US" dirty="0"/>
        </a:p>
      </dgm:t>
    </dgm:pt>
    <dgm:pt modelId="{8DEE6F2E-F1D6-4D88-BB30-5CBA938627BC}" type="parTrans" cxnId="{01D74882-DEE4-41E9-84AA-BC0FC46CF7F5}">
      <dgm:prSet/>
      <dgm:spPr/>
      <dgm:t>
        <a:bodyPr/>
        <a:lstStyle/>
        <a:p>
          <a:endParaRPr lang="en-US"/>
        </a:p>
      </dgm:t>
    </dgm:pt>
    <dgm:pt modelId="{F5476454-87A7-4662-9C1B-F6516501B648}" type="sibTrans" cxnId="{01D74882-DEE4-41E9-84AA-BC0FC46CF7F5}">
      <dgm:prSet/>
      <dgm:spPr/>
      <dgm:t>
        <a:bodyPr/>
        <a:lstStyle/>
        <a:p>
          <a:endParaRPr lang="en-US"/>
        </a:p>
      </dgm:t>
    </dgm:pt>
    <dgm:pt modelId="{0CE44409-0524-4E94-8319-75D7431C8FAB}">
      <dgm:prSet phldrT="[Text]"/>
      <dgm:spPr/>
      <dgm:t>
        <a:bodyPr/>
        <a:lstStyle/>
        <a:p>
          <a:r>
            <a:rPr lang="en-US" dirty="0" smtClean="0"/>
            <a:t>Sex</a:t>
          </a:r>
          <a:endParaRPr lang="en-US" dirty="0"/>
        </a:p>
      </dgm:t>
    </dgm:pt>
    <dgm:pt modelId="{135B193C-ED51-41F9-9157-5B6C25EB73AF}" type="parTrans" cxnId="{D63173C3-7EBE-4934-B2D2-94A87A3F227A}">
      <dgm:prSet/>
      <dgm:spPr/>
      <dgm:t>
        <a:bodyPr/>
        <a:lstStyle/>
        <a:p>
          <a:endParaRPr lang="en-US"/>
        </a:p>
      </dgm:t>
    </dgm:pt>
    <dgm:pt modelId="{47894B81-B342-471B-8242-DDCBF98424AB}" type="sibTrans" cxnId="{D63173C3-7EBE-4934-B2D2-94A87A3F227A}">
      <dgm:prSet/>
      <dgm:spPr/>
      <dgm:t>
        <a:bodyPr/>
        <a:lstStyle/>
        <a:p>
          <a:endParaRPr lang="en-US"/>
        </a:p>
      </dgm:t>
    </dgm:pt>
    <dgm:pt modelId="{AC88A342-5C8B-4FDC-ABCC-BC4BB725D950}" type="pres">
      <dgm:prSet presAssocID="{5CF5F9DF-ED72-42BD-8FBF-8259D8AA267B}" presName="compositeShape" presStyleCnt="0">
        <dgm:presLayoutVars>
          <dgm:chMax val="7"/>
          <dgm:dir/>
          <dgm:resizeHandles val="exact"/>
        </dgm:presLayoutVars>
      </dgm:prSet>
      <dgm:spPr/>
    </dgm:pt>
    <dgm:pt modelId="{61EE9A8F-05F3-41A6-9FAE-59483E591F7C}" type="pres">
      <dgm:prSet presAssocID="{5CF5F9DF-ED72-42BD-8FBF-8259D8AA267B}" presName="wedge1" presStyleLbl="node1" presStyleIdx="0" presStyleCnt="3"/>
      <dgm:spPr/>
      <dgm:t>
        <a:bodyPr/>
        <a:lstStyle/>
        <a:p>
          <a:endParaRPr lang="en-US"/>
        </a:p>
      </dgm:t>
    </dgm:pt>
    <dgm:pt modelId="{2BF4B0BC-8FF0-4824-A5AE-7F12515A47B6}" type="pres">
      <dgm:prSet presAssocID="{5CF5F9DF-ED72-42BD-8FBF-8259D8AA267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3FBC11-10DB-4E54-BFAA-64CAC088607E}" type="pres">
      <dgm:prSet presAssocID="{5CF5F9DF-ED72-42BD-8FBF-8259D8AA267B}" presName="wedge2" presStyleLbl="node1" presStyleIdx="1" presStyleCnt="3"/>
      <dgm:spPr/>
      <dgm:t>
        <a:bodyPr/>
        <a:lstStyle/>
        <a:p>
          <a:endParaRPr lang="en-US"/>
        </a:p>
      </dgm:t>
    </dgm:pt>
    <dgm:pt modelId="{031C8550-F7D9-406B-B87B-77C7481A3881}" type="pres">
      <dgm:prSet presAssocID="{5CF5F9DF-ED72-42BD-8FBF-8259D8AA267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CAF8B-C845-41DF-A422-41C8181862E2}" type="pres">
      <dgm:prSet presAssocID="{5CF5F9DF-ED72-42BD-8FBF-8259D8AA267B}" presName="wedge3" presStyleLbl="node1" presStyleIdx="2" presStyleCnt="3" custScaleX="102441" custScaleY="100972"/>
      <dgm:spPr/>
      <dgm:t>
        <a:bodyPr/>
        <a:lstStyle/>
        <a:p>
          <a:endParaRPr lang="en-US"/>
        </a:p>
      </dgm:t>
    </dgm:pt>
    <dgm:pt modelId="{FA9BD449-05FB-4239-9312-4D9500048097}" type="pres">
      <dgm:prSet presAssocID="{5CF5F9DF-ED72-42BD-8FBF-8259D8AA267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FED7F1-12CB-49C9-A1DC-418C35F22B21}" type="presOf" srcId="{0CE44409-0524-4E94-8319-75D7431C8FAB}" destId="{FA9BD449-05FB-4239-9312-4D9500048097}" srcOrd="1" destOrd="0" presId="urn:microsoft.com/office/officeart/2005/8/layout/chart3"/>
    <dgm:cxn modelId="{01D74882-DEE4-41E9-84AA-BC0FC46CF7F5}" srcId="{5CF5F9DF-ED72-42BD-8FBF-8259D8AA267B}" destId="{EE09E31B-EF37-4C92-8E90-9A109BDBE540}" srcOrd="1" destOrd="0" parTransId="{8DEE6F2E-F1D6-4D88-BB30-5CBA938627BC}" sibTransId="{F5476454-87A7-4662-9C1B-F6516501B648}"/>
    <dgm:cxn modelId="{34D6CE83-0B35-4C56-8590-0D2D834C6212}" type="presOf" srcId="{5CF5F9DF-ED72-42BD-8FBF-8259D8AA267B}" destId="{AC88A342-5C8B-4FDC-ABCC-BC4BB725D950}" srcOrd="0" destOrd="0" presId="urn:microsoft.com/office/officeart/2005/8/layout/chart3"/>
    <dgm:cxn modelId="{E2430242-160F-49C2-A404-70266A7D0736}" type="presOf" srcId="{EE09E31B-EF37-4C92-8E90-9A109BDBE540}" destId="{843FBC11-10DB-4E54-BFAA-64CAC088607E}" srcOrd="0" destOrd="0" presId="urn:microsoft.com/office/officeart/2005/8/layout/chart3"/>
    <dgm:cxn modelId="{8CF15B72-737D-4910-A30E-FEB4A3A16B89}" type="presOf" srcId="{10486057-C367-427A-8AD3-1B2BC2583089}" destId="{61EE9A8F-05F3-41A6-9FAE-59483E591F7C}" srcOrd="0" destOrd="0" presId="urn:microsoft.com/office/officeart/2005/8/layout/chart3"/>
    <dgm:cxn modelId="{67AAB319-7FD0-4BA3-86F9-7DE267477458}" type="presOf" srcId="{10486057-C367-427A-8AD3-1B2BC2583089}" destId="{2BF4B0BC-8FF0-4824-A5AE-7F12515A47B6}" srcOrd="1" destOrd="0" presId="urn:microsoft.com/office/officeart/2005/8/layout/chart3"/>
    <dgm:cxn modelId="{D63173C3-7EBE-4934-B2D2-94A87A3F227A}" srcId="{5CF5F9DF-ED72-42BD-8FBF-8259D8AA267B}" destId="{0CE44409-0524-4E94-8319-75D7431C8FAB}" srcOrd="2" destOrd="0" parTransId="{135B193C-ED51-41F9-9157-5B6C25EB73AF}" sibTransId="{47894B81-B342-471B-8242-DDCBF98424AB}"/>
    <dgm:cxn modelId="{63AEF671-8ADF-4446-82FB-E634C125078D}" type="presOf" srcId="{EE09E31B-EF37-4C92-8E90-9A109BDBE540}" destId="{031C8550-F7D9-406B-B87B-77C7481A3881}" srcOrd="1" destOrd="0" presId="urn:microsoft.com/office/officeart/2005/8/layout/chart3"/>
    <dgm:cxn modelId="{4BBDC317-5F2C-4305-A62A-375A6F1988BE}" srcId="{5CF5F9DF-ED72-42BD-8FBF-8259D8AA267B}" destId="{10486057-C367-427A-8AD3-1B2BC2583089}" srcOrd="0" destOrd="0" parTransId="{82DA641B-83A3-4077-9F02-4ED26E4A25C3}" sibTransId="{2CF157CC-2F5C-4EB8-8303-E90E639E9CCC}"/>
    <dgm:cxn modelId="{C59DA84D-6CA4-4958-91E9-E8927F46B77B}" type="presOf" srcId="{0CE44409-0524-4E94-8319-75D7431C8FAB}" destId="{6DBCAF8B-C845-41DF-A422-41C8181862E2}" srcOrd="0" destOrd="0" presId="urn:microsoft.com/office/officeart/2005/8/layout/chart3"/>
    <dgm:cxn modelId="{2FCD082F-59D7-4DCB-9E2F-9E9AC6D105CD}" type="presParOf" srcId="{AC88A342-5C8B-4FDC-ABCC-BC4BB725D950}" destId="{61EE9A8F-05F3-41A6-9FAE-59483E591F7C}" srcOrd="0" destOrd="0" presId="urn:microsoft.com/office/officeart/2005/8/layout/chart3"/>
    <dgm:cxn modelId="{C16676C7-76F4-4057-91E8-63A800F37258}" type="presParOf" srcId="{AC88A342-5C8B-4FDC-ABCC-BC4BB725D950}" destId="{2BF4B0BC-8FF0-4824-A5AE-7F12515A47B6}" srcOrd="1" destOrd="0" presId="urn:microsoft.com/office/officeart/2005/8/layout/chart3"/>
    <dgm:cxn modelId="{6BFA9CF0-9C26-4E2F-A21A-484CE8AEC4F0}" type="presParOf" srcId="{AC88A342-5C8B-4FDC-ABCC-BC4BB725D950}" destId="{843FBC11-10DB-4E54-BFAA-64CAC088607E}" srcOrd="2" destOrd="0" presId="urn:microsoft.com/office/officeart/2005/8/layout/chart3"/>
    <dgm:cxn modelId="{84F92B0A-C779-41FA-88B4-C594AE8B567A}" type="presParOf" srcId="{AC88A342-5C8B-4FDC-ABCC-BC4BB725D950}" destId="{031C8550-F7D9-406B-B87B-77C7481A3881}" srcOrd="3" destOrd="0" presId="urn:microsoft.com/office/officeart/2005/8/layout/chart3"/>
    <dgm:cxn modelId="{7AE24EBD-9D03-4591-8126-BD60C35E9A09}" type="presParOf" srcId="{AC88A342-5C8B-4FDC-ABCC-BC4BB725D950}" destId="{6DBCAF8B-C845-41DF-A422-41C8181862E2}" srcOrd="4" destOrd="0" presId="urn:microsoft.com/office/officeart/2005/8/layout/chart3"/>
    <dgm:cxn modelId="{1853D78D-DF6A-463A-80BE-8E7E7DE1CE76}" type="presParOf" srcId="{AC88A342-5C8B-4FDC-ABCC-BC4BB725D950}" destId="{FA9BD449-05FB-4239-9312-4D950004809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890A9-3235-4001-9475-F4DDAF18D8E7}">
      <dsp:nvSpPr>
        <dsp:cNvPr id="0" name=""/>
        <dsp:cNvSpPr/>
      </dsp:nvSpPr>
      <dsp:spPr>
        <a:xfrm>
          <a:off x="651509" y="0"/>
          <a:ext cx="7383780" cy="56689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E17BB-D44E-4B11-BAA5-73AE3EA23FB7}">
      <dsp:nvSpPr>
        <dsp:cNvPr id="0" name=""/>
        <dsp:cNvSpPr/>
      </dsp:nvSpPr>
      <dsp:spPr>
        <a:xfrm>
          <a:off x="2385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Kids seek </a:t>
          </a:r>
          <a:r>
            <a:rPr lang="en-US" sz="1800" kern="1200" dirty="0" smtClean="0"/>
            <a:t>attention</a:t>
          </a:r>
          <a:endParaRPr lang="en-US" sz="1800" kern="1200" dirty="0"/>
        </a:p>
      </dsp:txBody>
      <dsp:txXfrm>
        <a:off x="70196" y="1768499"/>
        <a:ext cx="1253502" cy="2131963"/>
      </dsp:txXfrm>
    </dsp:sp>
    <dsp:sp modelId="{48BE6E9D-8B6A-4107-A6CE-0EC67EB5F1CE}">
      <dsp:nvSpPr>
        <dsp:cNvPr id="0" name=""/>
        <dsp:cNvSpPr/>
      </dsp:nvSpPr>
      <dsp:spPr>
        <a:xfrm>
          <a:off x="1460966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Online predators drive a wedge btw kid and parents or friends</a:t>
          </a:r>
          <a:endParaRPr lang="en-US" sz="1600" kern="1200" dirty="0"/>
        </a:p>
      </dsp:txBody>
      <dsp:txXfrm>
        <a:off x="1528777" y="1768499"/>
        <a:ext cx="1253502" cy="2131963"/>
      </dsp:txXfrm>
    </dsp:sp>
    <dsp:sp modelId="{D95851A9-92EF-4FEE-854D-A24D3BE37EC3}">
      <dsp:nvSpPr>
        <dsp:cNvPr id="0" name=""/>
        <dsp:cNvSpPr/>
      </dsp:nvSpPr>
      <dsp:spPr>
        <a:xfrm>
          <a:off x="2919547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Kid relies on predator emotionally</a:t>
          </a:r>
          <a:endParaRPr lang="en-US" sz="1600" kern="1200" dirty="0"/>
        </a:p>
      </dsp:txBody>
      <dsp:txXfrm>
        <a:off x="2987358" y="1768499"/>
        <a:ext cx="1253502" cy="2131963"/>
      </dsp:txXfrm>
    </dsp:sp>
    <dsp:sp modelId="{D9452D4A-6642-46A8-91B2-1A2CBD0094A5}">
      <dsp:nvSpPr>
        <dsp:cNvPr id="0" name=""/>
        <dsp:cNvSpPr/>
      </dsp:nvSpPr>
      <dsp:spPr>
        <a:xfrm>
          <a:off x="4378128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Predator becomes the kid’s best friend</a:t>
          </a:r>
          <a:endParaRPr lang="en-US" sz="1600" kern="1200" dirty="0"/>
        </a:p>
      </dsp:txBody>
      <dsp:txXfrm>
        <a:off x="4445939" y="1768499"/>
        <a:ext cx="1253502" cy="2131963"/>
      </dsp:txXfrm>
    </dsp:sp>
    <dsp:sp modelId="{61DD913F-63B9-456F-9D17-35FF1AFA70E2}">
      <dsp:nvSpPr>
        <dsp:cNvPr id="0" name=""/>
        <dsp:cNvSpPr/>
      </dsp:nvSpPr>
      <dsp:spPr>
        <a:xfrm>
          <a:off x="5836708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Promise of lasting romance</a:t>
          </a:r>
          <a:endParaRPr lang="en-US" sz="1600" kern="1200" dirty="0"/>
        </a:p>
      </dsp:txBody>
      <dsp:txXfrm>
        <a:off x="5904519" y="1768499"/>
        <a:ext cx="1253502" cy="2131963"/>
      </dsp:txXfrm>
    </dsp:sp>
    <dsp:sp modelId="{7B92AE0B-F0CC-43DA-B3F8-60736D10A372}">
      <dsp:nvSpPr>
        <dsp:cNvPr id="0" name=""/>
        <dsp:cNvSpPr/>
      </dsp:nvSpPr>
      <dsp:spPr>
        <a:xfrm>
          <a:off x="7295289" y="1700688"/>
          <a:ext cx="1389124" cy="2267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Crime against youth</a:t>
          </a:r>
          <a:endParaRPr lang="en-US" sz="1600" kern="1200" dirty="0"/>
        </a:p>
      </dsp:txBody>
      <dsp:txXfrm>
        <a:off x="7363100" y="1768499"/>
        <a:ext cx="1253502" cy="21319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69E65D6-32E4-42A4-BE49-518253F3CA28}" type="datetimeFigureOut">
              <a:rPr lang="en-US" smtClean="0"/>
              <a:t>3/31/2013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1EEBA33-C60F-4CFA-A7D1-8BDD77B977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41" y="935018"/>
            <a:ext cx="7503459" cy="1731982"/>
          </a:xfrm>
        </p:spPr>
        <p:txBody>
          <a:bodyPr/>
          <a:lstStyle/>
          <a:p>
            <a:r>
              <a:rPr lang="en-US" dirty="0" smtClean="0"/>
              <a:t>Family In Christ</a:t>
            </a:r>
            <a:br>
              <a:rPr lang="en-US" dirty="0" smtClean="0"/>
            </a:br>
            <a:r>
              <a:rPr lang="en-US" sz="4000" dirty="0" smtClean="0"/>
              <a:t>Program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267200"/>
            <a:ext cx="6629400" cy="1752600"/>
          </a:xfrm>
        </p:spPr>
        <p:txBody>
          <a:bodyPr/>
          <a:lstStyle/>
          <a:p>
            <a:r>
              <a:rPr lang="en-US" sz="3000" dirty="0" smtClean="0"/>
              <a:t>Session 5 – Pornography &amp; School - Related Issues</a:t>
            </a:r>
          </a:p>
          <a:p>
            <a:r>
              <a:rPr lang="en-US" dirty="0" smtClean="0"/>
              <a:t>Sunday March 31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188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2/3 viewers are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male</a:t>
            </a:r>
            <a:r>
              <a:rPr lang="en-US" dirty="0" smtClean="0"/>
              <a:t>, 1/3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female</a:t>
            </a:r>
            <a:r>
              <a:rPr lang="en-US" dirty="0" smtClean="0"/>
              <a:t> (it used to be ¾ and ¼)</a:t>
            </a:r>
          </a:p>
          <a:p>
            <a:r>
              <a:rPr lang="en-US" dirty="0" smtClean="0"/>
              <a:t>The largest group of viewers of internet porn is children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12-17 years old.</a:t>
            </a:r>
          </a:p>
          <a:p>
            <a:r>
              <a:rPr lang="en-US" dirty="0"/>
              <a:t>The most common ways people have accidentally reached pornographic content on the Web are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pop-up</a:t>
            </a:r>
            <a:r>
              <a:rPr lang="en-US" dirty="0"/>
              <a:t> windows (55%), misrepresented </a:t>
            </a:r>
            <a:r>
              <a:rPr lang="en-US" dirty="0" smtClean="0"/>
              <a:t>links, </a:t>
            </a:r>
            <a:r>
              <a:rPr lang="en-US" dirty="0"/>
              <a:t>misspelled URLs </a:t>
            </a:r>
            <a:r>
              <a:rPr lang="en-US" dirty="0" smtClean="0"/>
              <a:t>and </a:t>
            </a:r>
            <a:r>
              <a:rPr lang="en-US" dirty="0"/>
              <a:t>auto links within </a:t>
            </a:r>
            <a:r>
              <a:rPr lang="en-US" dirty="0" smtClean="0"/>
              <a:t>emails.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 smtClean="0"/>
              <a:t>Can develop into an addiction</a:t>
            </a:r>
          </a:p>
          <a:p>
            <a:pPr lvl="0" fontAlgn="base"/>
            <a:r>
              <a:rPr lang="en-US" dirty="0" smtClean="0"/>
              <a:t>Mental </a:t>
            </a:r>
            <a:r>
              <a:rPr lang="en-US" dirty="0"/>
              <a:t>images can never be erased</a:t>
            </a:r>
            <a:r>
              <a:rPr lang="en-US" dirty="0" smtClean="0"/>
              <a:t>.</a:t>
            </a:r>
          </a:p>
          <a:p>
            <a:pPr lvl="0" fontAlgn="base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Consequences</a:t>
            </a:r>
            <a:endParaRPr lang="en-US" dirty="0"/>
          </a:p>
        </p:txBody>
      </p:sp>
      <p:pic>
        <p:nvPicPr>
          <p:cNvPr id="5122" name="Picture 2" descr="http://www.helpforinternetaddictions.com/img/junki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0531"/>
            <a:ext cx="3657599" cy="24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17136"/>
            <a:ext cx="3200400" cy="256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9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Sexual addiction can be harder to </a:t>
            </a:r>
            <a:r>
              <a:rPr lang="en-US" dirty="0" smtClean="0"/>
              <a:t>treat: </a:t>
            </a:r>
          </a:p>
          <a:p>
            <a:pPr lvl="1"/>
            <a:r>
              <a:rPr lang="en-US" dirty="0" smtClean="0"/>
              <a:t>addictive </a:t>
            </a:r>
            <a:r>
              <a:rPr lang="en-US" dirty="0"/>
              <a:t>substance cannot be physically removed from the </a:t>
            </a:r>
            <a:r>
              <a:rPr lang="en-US" dirty="0" smtClean="0"/>
              <a:t>addict's </a:t>
            </a:r>
            <a:r>
              <a:rPr lang="en-US" dirty="0"/>
              <a:t>body.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is the first addictive substance for which there is no hope for detoxification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Consequences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ttp://www.treatmentsolutions.com/images/articles/substance-ab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00549"/>
            <a:ext cx="23812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51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Prolonged </a:t>
            </a:r>
            <a:r>
              <a:rPr lang="en-US" dirty="0"/>
              <a:t>exposure to pornography leads </a:t>
            </a:r>
            <a:r>
              <a:rPr lang="en-US" dirty="0" smtClean="0"/>
              <a:t>to: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exaggerated perception </a:t>
            </a:r>
            <a:r>
              <a:rPr lang="en-US" dirty="0"/>
              <a:t>of sexual activity in </a:t>
            </a:r>
            <a:r>
              <a:rPr lang="en-US" dirty="0" smtClean="0"/>
              <a:t>society</a:t>
            </a:r>
          </a:p>
          <a:p>
            <a:pPr lvl="2"/>
            <a:r>
              <a:rPr lang="en-US" dirty="0" smtClean="0"/>
              <a:t>“Only” </a:t>
            </a:r>
            <a:r>
              <a:rPr lang="en-US" dirty="0"/>
              <a:t>40% have reported to have had sex (grade 9 and up</a:t>
            </a:r>
            <a:r>
              <a:rPr lang="en-US" dirty="0" smtClean="0"/>
              <a:t>)</a:t>
            </a:r>
          </a:p>
          <a:p>
            <a:pPr lvl="0" fontAlgn="base"/>
            <a:r>
              <a:rPr lang="en-US" dirty="0"/>
              <a:t>Pornography negatively impacts the emotional and mental health of a child.  </a:t>
            </a:r>
          </a:p>
          <a:p>
            <a:pPr lvl="0" fontAlgn="base"/>
            <a:r>
              <a:rPr lang="en-US" dirty="0" smtClean="0"/>
              <a:t>Teenagers </a:t>
            </a:r>
            <a:r>
              <a:rPr lang="en-US" dirty="0"/>
              <a:t>who view pornography will often act out the behaviors they have seen.  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1148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 Consequences For the Youth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8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Incur </a:t>
            </a:r>
            <a:r>
              <a:rPr lang="en-US" dirty="0"/>
              <a:t>persistent emotional problems such as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depression</a:t>
            </a:r>
            <a:r>
              <a:rPr lang="en-US" dirty="0"/>
              <a:t>,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shame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remorse</a:t>
            </a:r>
            <a:r>
              <a:rPr lang="en-US" dirty="0" smtClean="0"/>
              <a:t>.</a:t>
            </a:r>
          </a:p>
          <a:p>
            <a:pPr fontAlgn="base"/>
            <a:endParaRPr lang="en-US" dirty="0"/>
          </a:p>
          <a:p>
            <a:pPr fontAlgn="base"/>
            <a:r>
              <a:rPr lang="en-US" i="1" dirty="0" smtClean="0"/>
              <a:t>“Through</a:t>
            </a:r>
            <a:r>
              <a:rPr lang="en-US" dirty="0"/>
              <a:t> the </a:t>
            </a:r>
            <a:r>
              <a:rPr lang="en-US" cap="small" dirty="0"/>
              <a:t>Lord</a:t>
            </a:r>
            <a:r>
              <a:rPr lang="en-US" dirty="0"/>
              <a:t>’s mercies we are not consumed,</a:t>
            </a:r>
            <a:br>
              <a:rPr lang="en-US" dirty="0"/>
            </a:br>
            <a:r>
              <a:rPr lang="en-US" dirty="0" smtClean="0"/>
              <a:t>  Because </a:t>
            </a:r>
            <a:r>
              <a:rPr lang="en-US" dirty="0"/>
              <a:t>His compassions fail not.</a:t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i="1" dirty="0" smtClean="0"/>
              <a:t>They </a:t>
            </a:r>
            <a:r>
              <a:rPr lang="en-US" i="1" dirty="0"/>
              <a:t>are</a:t>
            </a:r>
            <a:r>
              <a:rPr lang="en-US" dirty="0"/>
              <a:t> new every morning;</a:t>
            </a:r>
            <a:br>
              <a:rPr lang="en-US" dirty="0"/>
            </a:br>
            <a:r>
              <a:rPr lang="en-US" dirty="0" smtClean="0"/>
              <a:t>  Great</a:t>
            </a:r>
            <a:r>
              <a:rPr lang="en-US" dirty="0"/>
              <a:t> </a:t>
            </a:r>
            <a:r>
              <a:rPr lang="en-US" i="1" dirty="0"/>
              <a:t>is</a:t>
            </a:r>
            <a:r>
              <a:rPr lang="en-US" dirty="0"/>
              <a:t> Your </a:t>
            </a:r>
            <a:r>
              <a:rPr lang="en-US" dirty="0" smtClean="0"/>
              <a:t>faithfulness.” Lamentations 3:22-23</a:t>
            </a:r>
          </a:p>
          <a:p>
            <a:pPr marL="0" indent="0" algn="r" rtl="1">
              <a:buNone/>
            </a:pPr>
            <a:r>
              <a:rPr lang="ar-AE" b="1" dirty="0"/>
              <a:t>22 إنه من إحسانات الرب أننا لم نفن، لأن مراحمه لا تزول</a:t>
            </a:r>
            <a:endParaRPr lang="en-US" dirty="0"/>
          </a:p>
          <a:p>
            <a:pPr marL="0" indent="0" algn="r">
              <a:buNone/>
            </a:pPr>
            <a:r>
              <a:rPr lang="ar-AE" b="1" dirty="0"/>
              <a:t>23 هي جديدة في كل صباح . كثيرة </a:t>
            </a:r>
            <a:r>
              <a:rPr lang="ar-AE" b="1" dirty="0" smtClean="0"/>
              <a:t>أمانتك</a:t>
            </a:r>
            <a:endParaRPr lang="en-US" dirty="0" smtClean="0"/>
          </a:p>
          <a:p>
            <a:pPr marL="0" lvl="0" indent="0" fontAlgn="base">
              <a:buNone/>
            </a:pPr>
            <a:endParaRPr lang="en-US" dirty="0"/>
          </a:p>
          <a:p>
            <a:r>
              <a:rPr lang="en-US" dirty="0"/>
              <a:t>Believe that the most gratifying </a:t>
            </a:r>
            <a:r>
              <a:rPr lang="en-US" dirty="0" smtClean="0"/>
              <a:t>sexual satisfaction </a:t>
            </a:r>
            <a:r>
              <a:rPr lang="en-US" dirty="0"/>
              <a:t>is attainable without love or true affection.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1.31 Consequences for the Youth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90600"/>
            <a:ext cx="1905000" cy="12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4643437"/>
            <a:ext cx="919163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0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7745505" cy="3877815"/>
          </a:xfrm>
        </p:spPr>
        <p:txBody>
          <a:bodyPr/>
          <a:lstStyle/>
          <a:p>
            <a:r>
              <a:rPr lang="en-US" dirty="0" smtClean="0"/>
              <a:t>Through </a:t>
            </a:r>
            <a:r>
              <a:rPr lang="en-US" dirty="0"/>
              <a:t>multiplayer online games, kids can interact with </a:t>
            </a:r>
            <a:r>
              <a:rPr lang="en-US" dirty="0" smtClean="0"/>
              <a:t>strangers </a:t>
            </a:r>
            <a:r>
              <a:rPr lang="en-US" dirty="0"/>
              <a:t>from around the world. Predators are using online gaming platforms to connect with </a:t>
            </a:r>
            <a:r>
              <a:rPr lang="en-US" dirty="0" smtClean="0"/>
              <a:t>children and </a:t>
            </a:r>
            <a:r>
              <a:rPr lang="en-US" dirty="0"/>
              <a:t>to groom children into having an offline sexual relationship</a:t>
            </a:r>
            <a:r>
              <a:rPr lang="en-US" dirty="0" smtClean="0"/>
              <a:t>.</a:t>
            </a:r>
          </a:p>
          <a:p>
            <a:r>
              <a:rPr lang="en-US" dirty="0"/>
              <a:t>At least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20%</a:t>
            </a:r>
            <a:r>
              <a:rPr lang="en-US" dirty="0"/>
              <a:t> of children have admitted to receiving sexual solicitations from adults online.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1.31 Consequences for the Youth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953000"/>
            <a:ext cx="2551042" cy="169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809360"/>
            <a:ext cx="1752600" cy="18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1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814883"/>
              </p:ext>
            </p:extLst>
          </p:nvPr>
        </p:nvGraphicFramePr>
        <p:xfrm>
          <a:off x="228600" y="0"/>
          <a:ext cx="8686800" cy="5668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val 1"/>
          <p:cNvSpPr/>
          <p:nvPr/>
        </p:nvSpPr>
        <p:spPr>
          <a:xfrm>
            <a:off x="228600" y="1524000"/>
            <a:ext cx="1371600" cy="2743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4953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Parents must provide the attention that kids need.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21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076253"/>
          </a:xfrm>
        </p:spPr>
        <p:txBody>
          <a:bodyPr>
            <a:normAutofit/>
          </a:bodyPr>
          <a:lstStyle/>
          <a:p>
            <a:r>
              <a:rPr lang="en-US" dirty="0" smtClean="0"/>
              <a:t>51</a:t>
            </a:r>
            <a:r>
              <a:rPr lang="en-US" dirty="0"/>
              <a:t>% </a:t>
            </a:r>
            <a:r>
              <a:rPr lang="en-US" dirty="0" smtClean="0"/>
              <a:t>adults believe </a:t>
            </a:r>
            <a:r>
              <a:rPr lang="en-US" dirty="0"/>
              <a:t>that pornography raises men’s expectation of how women should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look</a:t>
            </a:r>
            <a:r>
              <a:rPr lang="en-US" dirty="0"/>
              <a:t> and changes men’s expectations of how women should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behave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1.32 For the adult</a:t>
            </a:r>
            <a:endParaRPr lang="en-US" dirty="0"/>
          </a:p>
        </p:txBody>
      </p:sp>
      <p:pic>
        <p:nvPicPr>
          <p:cNvPr id="4" name="Evolution of Beauty - Dove Campaign for Real Beaut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62200" y="3495261"/>
            <a:ext cx="4292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58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Believe that being married or having a family are undesirable </a:t>
            </a:r>
          </a:p>
          <a:p>
            <a:r>
              <a:rPr lang="en-US" dirty="0"/>
              <a:t>More than </a:t>
            </a:r>
            <a:r>
              <a:rPr lang="en-US" b="1" dirty="0"/>
              <a:t>half</a:t>
            </a:r>
            <a:r>
              <a:rPr lang="en-US" dirty="0"/>
              <a:t> of those engaged in cybersex lost interest in sex with a loved one.</a:t>
            </a:r>
          </a:p>
          <a:p>
            <a:r>
              <a:rPr lang="en-US" dirty="0"/>
              <a:t>Therapist are treating more and more couples for a spouse’s porn addiction. Couples are coming forward with this all the time. </a:t>
            </a:r>
            <a:endParaRPr lang="en-US" dirty="0" smtClean="0"/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56%</a:t>
            </a:r>
            <a:r>
              <a:rPr lang="en-US" dirty="0"/>
              <a:t> of divorces involved one person having an obsessive </a:t>
            </a:r>
            <a:r>
              <a:rPr lang="en-US" dirty="0" smtClean="0"/>
              <a:t>interest </a:t>
            </a:r>
            <a:r>
              <a:rPr lang="en-US" dirty="0"/>
              <a:t>in pornography.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3219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94" y="495300"/>
            <a:ext cx="232352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6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33600"/>
            <a:ext cx="7745505" cy="4343400"/>
          </a:xfrm>
        </p:spPr>
        <p:txBody>
          <a:bodyPr>
            <a:noAutofit/>
          </a:bodyPr>
          <a:lstStyle/>
          <a:p>
            <a:pPr fontAlgn="base"/>
            <a:r>
              <a:rPr lang="en-US" sz="2000" dirty="0" smtClean="0"/>
              <a:t>Spouses </a:t>
            </a:r>
            <a:r>
              <a:rPr lang="en-US" sz="2000" dirty="0"/>
              <a:t>of sex addicts often experience: </a:t>
            </a:r>
            <a:endParaRPr lang="en-US" sz="2000" dirty="0" smtClean="0"/>
          </a:p>
          <a:p>
            <a:pPr lvl="1" fontAlgn="base"/>
            <a:r>
              <a:rPr lang="en-US" sz="1800" dirty="0" smtClean="0"/>
              <a:t>emotional problems</a:t>
            </a:r>
          </a:p>
          <a:p>
            <a:pPr lvl="1" fontAlgn="base"/>
            <a:r>
              <a:rPr lang="en-US" sz="1800" dirty="0" smtClean="0"/>
              <a:t>social embarrassment</a:t>
            </a:r>
          </a:p>
          <a:p>
            <a:pPr lvl="1" fontAlgn="base"/>
            <a:r>
              <a:rPr lang="en-US" sz="1800" dirty="0" smtClean="0"/>
              <a:t>physical </a:t>
            </a:r>
            <a:r>
              <a:rPr lang="en-US" sz="1800" dirty="0"/>
              <a:t>abuse or unwanted touching in public and </a:t>
            </a:r>
            <a:r>
              <a:rPr lang="en-US" sz="1800" dirty="0" smtClean="0"/>
              <a:t>private</a:t>
            </a:r>
          </a:p>
          <a:p>
            <a:pPr lvl="1" fontAlgn="base"/>
            <a:r>
              <a:rPr lang="en-US" sz="2000" dirty="0" smtClean="0"/>
              <a:t>sexual </a:t>
            </a:r>
            <a:r>
              <a:rPr lang="en-US" sz="2000" dirty="0"/>
              <a:t>pressure to engage in degrading and unsafe sexual behaviors.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adverse effects experienced by children of cybersex addicts include: </a:t>
            </a:r>
            <a:endParaRPr lang="en-US" sz="2000" dirty="0" smtClean="0"/>
          </a:p>
          <a:p>
            <a:pPr lvl="1"/>
            <a:r>
              <a:rPr lang="en-US" sz="1800" dirty="0" smtClean="0"/>
              <a:t>exposure </a:t>
            </a:r>
            <a:r>
              <a:rPr lang="en-US" sz="1800" dirty="0"/>
              <a:t>to Internet </a:t>
            </a:r>
            <a:r>
              <a:rPr lang="en-US" sz="1800" dirty="0" smtClean="0"/>
              <a:t>porn</a:t>
            </a:r>
          </a:p>
          <a:p>
            <a:pPr lvl="1"/>
            <a:r>
              <a:rPr lang="en-US" sz="1800" dirty="0" smtClean="0"/>
              <a:t>involvement </a:t>
            </a:r>
            <a:r>
              <a:rPr lang="en-US" sz="1800" dirty="0"/>
              <a:t>in parental </a:t>
            </a:r>
            <a:r>
              <a:rPr lang="en-US" sz="1800" dirty="0" smtClean="0"/>
              <a:t>conflicts</a:t>
            </a:r>
          </a:p>
          <a:p>
            <a:pPr lvl="1"/>
            <a:r>
              <a:rPr lang="en-US" sz="1800" dirty="0" smtClean="0"/>
              <a:t> </a:t>
            </a:r>
            <a:r>
              <a:rPr lang="en-US" sz="1800" dirty="0"/>
              <a:t>parental </a:t>
            </a:r>
            <a:r>
              <a:rPr lang="en-US" sz="1800" dirty="0" smtClean="0"/>
              <a:t>neglect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dirty="0"/>
              <a:t>breakup of their </a:t>
            </a:r>
            <a:r>
              <a:rPr lang="en-US" sz="1800" dirty="0" err="1"/>
              <a:t>parentsʼ</a:t>
            </a:r>
            <a:r>
              <a:rPr lang="en-US" sz="1800" dirty="0"/>
              <a:t> </a:t>
            </a:r>
            <a:r>
              <a:rPr lang="en-US" sz="1800" dirty="0" smtClean="0"/>
              <a:t>marriage.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1.33 The Family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# 1: Teenagers believe that pornography is a harmless pastime.</a:t>
            </a:r>
          </a:p>
          <a:p>
            <a:r>
              <a:rPr lang="en-US" dirty="0" smtClean="0"/>
              <a:t>Pornography </a:t>
            </a:r>
            <a:r>
              <a:rPr lang="en-US" dirty="0"/>
              <a:t>is </a:t>
            </a:r>
            <a:r>
              <a:rPr lang="en-US" dirty="0" smtClean="0"/>
              <a:t>not perceived as a sin </a:t>
            </a:r>
            <a:r>
              <a:rPr lang="en-US" dirty="0"/>
              <a:t>of </a:t>
            </a:r>
            <a:r>
              <a:rPr lang="en-US" dirty="0" smtClean="0"/>
              <a:t>impurity.</a:t>
            </a:r>
          </a:p>
          <a:p>
            <a:pPr lvl="1"/>
            <a:r>
              <a:rPr lang="en-US" dirty="0" smtClean="0"/>
              <a:t>It is like a cancer that is effectively destroying the family unit.</a:t>
            </a:r>
          </a:p>
          <a:p>
            <a:pPr marL="41148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Pornography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2590800" cy="2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4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 “Believe on the Lord Jesus Christ, and you will be saved, you and your household</a:t>
            </a:r>
            <a:r>
              <a:rPr lang="en-US" dirty="0" smtClean="0"/>
              <a:t>.” Acts 16:31</a:t>
            </a:r>
          </a:p>
          <a:p>
            <a:pPr marL="0" indent="0" algn="r">
              <a:buNone/>
            </a:pPr>
            <a:r>
              <a:rPr lang="ar-AE" dirty="0"/>
              <a:t> </a:t>
            </a:r>
            <a:r>
              <a:rPr lang="ar-AE" b="1" dirty="0"/>
              <a:t>فقالا: آمن بالرب يسوع المسيح فتخلص أنت وأهل </a:t>
            </a:r>
            <a:r>
              <a:rPr lang="ar-AE" b="1" dirty="0" smtClean="0"/>
              <a:t>بيتك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Holy </a:t>
            </a:r>
            <a:r>
              <a:rPr lang="en-US" dirty="0"/>
              <a:t>Matrimony is the Mystery depicting the union of our Lord Jesus Christ with </a:t>
            </a:r>
            <a:r>
              <a:rPr lang="en-US" dirty="0" smtClean="0"/>
              <a:t>His. </a:t>
            </a:r>
            <a:r>
              <a:rPr lang="en-US" dirty="0"/>
              <a:t>The Church is made up of men and women</a:t>
            </a:r>
            <a:r>
              <a:rPr lang="en-US" dirty="0" smtClean="0"/>
              <a:t>; </a:t>
            </a:r>
            <a:r>
              <a:rPr lang="en-US" dirty="0"/>
              <a:t>their marriage union is immensely important for </a:t>
            </a:r>
            <a:r>
              <a:rPr lang="en-US" dirty="0" smtClean="0"/>
              <a:t>their </a:t>
            </a:r>
            <a:r>
              <a:rPr lang="en-US" dirty="0"/>
              <a:t>own salvation. </a:t>
            </a:r>
            <a:r>
              <a:rPr lang="en-US" dirty="0" smtClean="0"/>
              <a:t>(His Grace Bishop Youssef)</a:t>
            </a:r>
          </a:p>
          <a:p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Unless the Lord builds the house, they labor in vain who build it" (Psalm 127:1</a:t>
            </a:r>
            <a:r>
              <a:rPr lang="en-US" dirty="0" smtClean="0"/>
              <a:t>).</a:t>
            </a:r>
          </a:p>
          <a:p>
            <a:pPr marL="0" indent="0" algn="r">
              <a:buNone/>
            </a:pPr>
            <a:r>
              <a:rPr lang="ar-AE" b="1" dirty="0"/>
              <a:t>إن لم يبن الرب البيت، فباطلا يتعب البناؤون. إن لم يحفظ الرب المدينة، فباطلا يسهر الحارس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Unit - 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1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1.4 Fighting the Addiction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633984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34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133600"/>
            <a:ext cx="8610600" cy="4533453"/>
          </a:xfrm>
        </p:spPr>
        <p:txBody>
          <a:bodyPr>
            <a:noAutofit/>
          </a:bodyPr>
          <a:lstStyle/>
          <a:p>
            <a:pPr lvl="0" fontAlgn="base"/>
            <a:r>
              <a:rPr lang="en-US" sz="2000" dirty="0" smtClean="0"/>
              <a:t>Keep </a:t>
            </a:r>
            <a:r>
              <a:rPr lang="en-US" sz="2000" dirty="0"/>
              <a:t>the </a:t>
            </a:r>
            <a:r>
              <a:rPr lang="en-US" sz="2000" b="1" dirty="0"/>
              <a:t>conversation</a:t>
            </a:r>
            <a:r>
              <a:rPr lang="en-US" sz="2000" dirty="0"/>
              <a:t> going and the lines of communication open.  </a:t>
            </a:r>
          </a:p>
          <a:p>
            <a:pPr lvl="1" fontAlgn="base"/>
            <a:r>
              <a:rPr lang="en-US" sz="1800" dirty="0"/>
              <a:t>D</a:t>
            </a:r>
            <a:r>
              <a:rPr lang="en-US" sz="1800" dirty="0" smtClean="0"/>
              <a:t>on’t wait until they come to you.</a:t>
            </a:r>
          </a:p>
          <a:p>
            <a:pPr lvl="0" fontAlgn="base"/>
            <a:r>
              <a:rPr lang="en-US" sz="2000" dirty="0" smtClean="0"/>
              <a:t>Create </a:t>
            </a:r>
            <a:r>
              <a:rPr lang="en-US" sz="2000" dirty="0"/>
              <a:t>a list of internet rules </a:t>
            </a:r>
            <a:r>
              <a:rPr lang="en-US" sz="2000" dirty="0" smtClean="0"/>
              <a:t>and computer rules.</a:t>
            </a:r>
          </a:p>
          <a:p>
            <a:pPr lvl="1" fontAlgn="base"/>
            <a:r>
              <a:rPr lang="en-US" sz="1800" dirty="0" smtClean="0"/>
              <a:t>If they are young: put the computer(s) in a common “public” room.</a:t>
            </a:r>
          </a:p>
          <a:p>
            <a:pPr lvl="1" fontAlgn="base"/>
            <a:r>
              <a:rPr lang="en-US" sz="1800" dirty="0" smtClean="0"/>
              <a:t>If they are teenagers: place the computer in their room in a way that you can see it when you enter the room and pop in on them from time to time.</a:t>
            </a:r>
          </a:p>
          <a:p>
            <a:pPr lvl="1" fontAlgn="base"/>
            <a:r>
              <a:rPr lang="en-US" sz="1800" dirty="0" smtClean="0"/>
              <a:t>No closed door policy.</a:t>
            </a:r>
          </a:p>
          <a:p>
            <a:pPr lvl="0" fontAlgn="base"/>
            <a:r>
              <a:rPr lang="en-US" sz="2000" dirty="0" smtClean="0"/>
              <a:t>Use </a:t>
            </a:r>
            <a:r>
              <a:rPr lang="en-US" sz="2000" dirty="0"/>
              <a:t>parental controls </a:t>
            </a:r>
            <a:r>
              <a:rPr lang="en-US" sz="2000" dirty="0" smtClean="0"/>
              <a:t>to </a:t>
            </a:r>
            <a:r>
              <a:rPr lang="en-US" sz="2000" dirty="0"/>
              <a:t>filter, to monitor, to set time limits and to tailor your child’s online access.</a:t>
            </a:r>
          </a:p>
          <a:p>
            <a:pPr lvl="0" fontAlgn="base"/>
            <a:r>
              <a:rPr lang="en-US" sz="2000" dirty="0"/>
              <a:t>Remind your kids to come to you if they every feel scared, threatened or uncomfortable by something or someone they encounter online.  </a:t>
            </a:r>
            <a:endParaRPr lang="en-US" sz="2000" dirty="0" smtClean="0"/>
          </a:p>
          <a:p>
            <a:pPr lvl="0" fontAlgn="base"/>
            <a:r>
              <a:rPr lang="en-US" sz="2000" dirty="0" smtClean="0"/>
              <a:t>Supervise </a:t>
            </a:r>
            <a:r>
              <a:rPr lang="en-US" sz="2000" dirty="0"/>
              <a:t>and monitor use of all internet-enabled technologies. 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Basics for Every 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6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905000"/>
            <a:ext cx="7745505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 smtClean="0"/>
              <a:t>Familiarize </a:t>
            </a:r>
            <a:r>
              <a:rPr lang="en-US" sz="1800" dirty="0"/>
              <a:t>yourself with social networking sites.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Talk </a:t>
            </a:r>
            <a:r>
              <a:rPr lang="en-US" sz="1800" dirty="0"/>
              <a:t>with your kids about what appropriate behavior looks like online, and help them to think before they post.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Remind </a:t>
            </a:r>
            <a:r>
              <a:rPr lang="en-US" sz="1800" dirty="0"/>
              <a:t>your kids that there are no take-backs online. 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Know </a:t>
            </a:r>
            <a:r>
              <a:rPr lang="en-US" sz="1800" dirty="0"/>
              <a:t>what your kids are doing and with whom they are communicating.  </a:t>
            </a:r>
          </a:p>
          <a:p>
            <a:r>
              <a:rPr lang="en-US" sz="1800" dirty="0" smtClean="0"/>
              <a:t>Don’t </a:t>
            </a:r>
            <a:r>
              <a:rPr lang="en-US" sz="1800" dirty="0"/>
              <a:t>overreact. 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Talk to them about the dangers and sinful nature of pornography.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 for Parents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8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1917532"/>
              </p:ext>
            </p:extLst>
          </p:nvPr>
        </p:nvGraphicFramePr>
        <p:xfrm>
          <a:off x="304800" y="1905000"/>
          <a:ext cx="8140700" cy="4221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School-Related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 Elementary objectives</a:t>
            </a:r>
          </a:p>
          <a:p>
            <a:pPr lvl="1"/>
            <a:r>
              <a:rPr lang="en-US" dirty="0"/>
              <a:t>Describes the anatomy and the function of the main organs of the female and male reproductive </a:t>
            </a:r>
            <a:r>
              <a:rPr lang="en-US" dirty="0" smtClean="0"/>
              <a:t>systems.</a:t>
            </a:r>
          </a:p>
          <a:p>
            <a:pPr lvl="1"/>
            <a:r>
              <a:rPr lang="en-US" dirty="0"/>
              <a:t>Explains the stages of growth and development in </a:t>
            </a:r>
            <a:r>
              <a:rPr lang="en-US" dirty="0" smtClean="0"/>
              <a:t>humans.</a:t>
            </a:r>
          </a:p>
          <a:p>
            <a:pPr lvl="1"/>
            <a:r>
              <a:rPr lang="en-US" dirty="0"/>
              <a:t>Describes the physical changes that take place during </a:t>
            </a:r>
            <a:r>
              <a:rPr lang="en-US" dirty="0" smtClean="0"/>
              <a:t>puberty.</a:t>
            </a:r>
          </a:p>
          <a:p>
            <a:pPr marL="411480" lvl="1" indent="0">
              <a:buNone/>
            </a:pPr>
            <a:r>
              <a:rPr lang="en-US" dirty="0" smtClean="0"/>
              <a:t>These topics are to be introduced in grade 5 (10-11 year olds) and tested in grade 6 (11-12 year olds).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2.1 Sex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8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B) Topics introduced in grade 8</a:t>
            </a:r>
          </a:p>
          <a:p>
            <a:pPr lvl="2"/>
            <a:r>
              <a:rPr lang="en-US" dirty="0" smtClean="0"/>
              <a:t>male </a:t>
            </a:r>
            <a:r>
              <a:rPr lang="en-US" dirty="0"/>
              <a:t>and female reproductive </a:t>
            </a:r>
            <a:r>
              <a:rPr lang="en-US" dirty="0" smtClean="0"/>
              <a:t>organs.</a:t>
            </a:r>
          </a:p>
          <a:p>
            <a:pPr lvl="2"/>
            <a:r>
              <a:rPr lang="en-US" dirty="0" smtClean="0"/>
              <a:t>stages </a:t>
            </a:r>
            <a:r>
              <a:rPr lang="en-US" dirty="0"/>
              <a:t>of human development during </a:t>
            </a:r>
            <a:r>
              <a:rPr lang="en-US" dirty="0" smtClean="0"/>
              <a:t>pregnancy.</a:t>
            </a:r>
          </a:p>
          <a:p>
            <a:pPr lvl="2"/>
            <a:r>
              <a:rPr lang="en-US" dirty="0" smtClean="0"/>
              <a:t>contraceptive </a:t>
            </a:r>
            <a:r>
              <a:rPr lang="en-US" dirty="0"/>
              <a:t>methods (e.g. condom, ovulation suppression agents</a:t>
            </a:r>
            <a:r>
              <a:rPr lang="en-US" dirty="0" smtClean="0"/>
              <a:t>)</a:t>
            </a:r>
          </a:p>
          <a:p>
            <a:pPr lvl="3"/>
            <a:r>
              <a:rPr lang="en-US" dirty="0" smtClean="0"/>
              <a:t>advantages </a:t>
            </a:r>
            <a:r>
              <a:rPr lang="en-US" dirty="0"/>
              <a:t>and disadvantages of different contraceptive </a:t>
            </a:r>
            <a:r>
              <a:rPr lang="en-US" dirty="0" smtClean="0"/>
              <a:t>methods</a:t>
            </a:r>
          </a:p>
          <a:p>
            <a:pPr lvl="2"/>
            <a:r>
              <a:rPr lang="en-US" dirty="0"/>
              <a:t>sexually transmitted and blood-borne </a:t>
            </a:r>
            <a:r>
              <a:rPr lang="en-US" dirty="0" smtClean="0"/>
              <a:t>diseases</a:t>
            </a:r>
          </a:p>
          <a:p>
            <a:pPr lvl="2"/>
            <a:r>
              <a:rPr lang="en-US" dirty="0"/>
              <a:t>physical and psychological changes that occur at puberty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 </a:t>
            </a:r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78" r="3478"/>
          <a:stretch/>
        </p:blipFill>
        <p:spPr bwMode="auto">
          <a:xfrm>
            <a:off x="7407965" y="1447800"/>
            <a:ext cx="128144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Assumption: teenagers can/will have sexual relations.</a:t>
            </a:r>
          </a:p>
          <a:p>
            <a:pPr lvl="2"/>
            <a:r>
              <a:rPr lang="en-US" dirty="0" smtClean="0"/>
              <a:t>Therefore we should teach students how to protect themselves</a:t>
            </a:r>
          </a:p>
          <a:p>
            <a:pPr lvl="2"/>
            <a:r>
              <a:rPr lang="en-US" dirty="0" smtClean="0"/>
              <a:t>Some will teach about abstinence (subject to teacher’s judgment)</a:t>
            </a:r>
          </a:p>
          <a:p>
            <a:pPr lvl="2"/>
            <a:r>
              <a:rPr lang="en-US" dirty="0" smtClean="0"/>
              <a:t>School nurse – condoms</a:t>
            </a:r>
          </a:p>
          <a:p>
            <a:pPr lvl="2"/>
            <a:r>
              <a:rPr lang="en-US" dirty="0" smtClean="0"/>
              <a:t>How to put on condoms (science or ERC </a:t>
            </a:r>
            <a:r>
              <a:rPr lang="en-US" dirty="0" smtClean="0">
                <a:sym typeface="Wingdings" pitchFamily="2" charset="2"/>
              </a:rPr>
              <a:t> no sex education as of 2003 in Quebec)</a:t>
            </a:r>
            <a:endParaRPr lang="en-US" dirty="0" smtClean="0"/>
          </a:p>
          <a:p>
            <a:pPr lvl="2"/>
            <a:r>
              <a:rPr lang="en-US" dirty="0" smtClean="0"/>
              <a:t>Homosexuality </a:t>
            </a:r>
            <a:endParaRPr lang="en-US" dirty="0"/>
          </a:p>
          <a:p>
            <a:pPr lvl="3"/>
            <a:r>
              <a:rPr lang="en-US" dirty="0" smtClean="0"/>
              <a:t>Subject to teacher’s judgment – tolerance versus (choice or nature)</a:t>
            </a:r>
          </a:p>
          <a:p>
            <a:pPr lvl="3"/>
            <a:r>
              <a:rPr lang="en-US" dirty="0" smtClean="0"/>
              <a:t>Quebec – commercials against homophobia</a:t>
            </a:r>
          </a:p>
          <a:p>
            <a:pPr lvl="3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Teachers Assume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6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Québec Civil Code recognizes the right of young people 14 years of age and older to seek and receive healthcare services </a:t>
            </a:r>
            <a:r>
              <a:rPr lang="en-US" b="1" dirty="0"/>
              <a:t>in complete confidentiality</a:t>
            </a:r>
            <a:r>
              <a:rPr lang="en-US" dirty="0"/>
              <a:t>.</a:t>
            </a:r>
          </a:p>
          <a:p>
            <a:pPr lvl="1" fontAlgn="base"/>
            <a:r>
              <a:rPr lang="en-US" dirty="0"/>
              <a:t>Children </a:t>
            </a:r>
            <a:r>
              <a:rPr lang="en-US" b="1" dirty="0"/>
              <a:t>under the age of 14 </a:t>
            </a:r>
            <a:r>
              <a:rPr lang="en-US" dirty="0"/>
              <a:t>need the authorization of their parents or guardian (tutor) to have plastic surgery or a routine operation, to be given a prescription, or to receive rehabilitation care or a transplant. </a:t>
            </a:r>
          </a:p>
          <a:p>
            <a:pPr lvl="1" fontAlgn="base"/>
            <a:r>
              <a:rPr lang="en-US" dirty="0" smtClean="0"/>
              <a:t>However</a:t>
            </a:r>
            <a:r>
              <a:rPr lang="en-US" dirty="0"/>
              <a:t>, they may make their own health-related decisions when the care is necessary to ensure their physical and psychological </a:t>
            </a:r>
            <a:r>
              <a:rPr lang="en-US" dirty="0" smtClean="0"/>
              <a:t>health.</a:t>
            </a:r>
          </a:p>
          <a:p>
            <a:pPr lvl="2" fontAlgn="base"/>
            <a:r>
              <a:rPr lang="en-US" dirty="0" smtClean="0"/>
              <a:t>Sex, drugs, addictions etc..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civil law &amp; Youth Clinics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8610600" cy="601186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43400" y="1378227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64835" y="1721127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654287" y="43434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Problem # 2: Teenagers </a:t>
            </a:r>
            <a:r>
              <a:rPr lang="en-US" dirty="0"/>
              <a:t>think that as long as they are not physically doing the act there is nothing wrong. </a:t>
            </a:r>
          </a:p>
          <a:p>
            <a:pPr lvl="1"/>
            <a:r>
              <a:rPr lang="en-US" dirty="0"/>
              <a:t>"</a:t>
            </a:r>
            <a:r>
              <a:rPr lang="en-US" i="1" dirty="0"/>
              <a:t>But I say to you that whoever looks at a woman to lust for her has already committed adultery with her in his heart. If your right eye causes you to sin, pluck it out and cast it from you; for it is more profitable for you that one of your members perish, than for your whole body to be cast into hell</a:t>
            </a:r>
            <a:r>
              <a:rPr lang="en-US" dirty="0"/>
              <a:t>" (Mt 5:28-29</a:t>
            </a:r>
            <a:r>
              <a:rPr lang="en-US" dirty="0" smtClean="0"/>
              <a:t>).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ar-AE" dirty="0"/>
              <a:t>28 </a:t>
            </a:r>
            <a:r>
              <a:rPr lang="ar-AE" b="1" dirty="0"/>
              <a:t>وأما أنا فأقول لكم : إن كل من ينظر إلى امرأة ليشتهيها، فقد زنى بها في قلب</a:t>
            </a:r>
            <a:endParaRPr lang="en-US" dirty="0"/>
          </a:p>
          <a:p>
            <a:pPr marL="0" indent="0" algn="r">
              <a:buNone/>
            </a:pPr>
            <a:r>
              <a:rPr lang="ar-AE" dirty="0"/>
              <a:t>29 </a:t>
            </a:r>
            <a:r>
              <a:rPr lang="ar-AE" b="1" dirty="0"/>
              <a:t>فإن كانت عينك اليمنى تعثرك فاقلعها وألقها عنك، لأنه خير لك أن يهلك أحد أعضائك ولا يلقى جسدك كله في جهنم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Pornography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b="40164"/>
          <a:stretch/>
        </p:blipFill>
        <p:spPr bwMode="auto">
          <a:xfrm>
            <a:off x="228600" y="1295400"/>
            <a:ext cx="8686800" cy="42808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82617" y="24384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81400" y="2819400"/>
            <a:ext cx="4953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2004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1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 smtClean="0"/>
              <a:t>All religions are discussed (elementary and high school).</a:t>
            </a:r>
          </a:p>
          <a:p>
            <a:pPr lvl="1"/>
            <a:r>
              <a:rPr lang="en-US" dirty="0" smtClean="0"/>
              <a:t>Traditions, main “characters”, story, rules, obligations, rites.</a:t>
            </a:r>
          </a:p>
          <a:p>
            <a:pPr lvl="1"/>
            <a:r>
              <a:rPr lang="en-US" dirty="0" smtClean="0"/>
              <a:t>Tolerance </a:t>
            </a:r>
          </a:p>
          <a:p>
            <a:pPr lvl="1"/>
            <a:r>
              <a:rPr lang="en-US" dirty="0" smtClean="0"/>
              <a:t>All perspectives are taught</a:t>
            </a:r>
          </a:p>
          <a:p>
            <a:pPr lvl="1"/>
            <a:r>
              <a:rPr lang="en-US" dirty="0" smtClean="0"/>
              <a:t>Debate controversial issues</a:t>
            </a:r>
          </a:p>
          <a:p>
            <a:pPr lvl="1"/>
            <a:r>
              <a:rPr lang="en-US" dirty="0" smtClean="0"/>
              <a:t>Atheism and relativism</a:t>
            </a:r>
          </a:p>
          <a:p>
            <a:pPr lvl="1"/>
            <a:r>
              <a:rPr lang="en-US" dirty="0" smtClean="0"/>
              <a:t>New age religions</a:t>
            </a:r>
          </a:p>
          <a:p>
            <a:pPr lvl="1"/>
            <a:r>
              <a:rPr lang="en-US" dirty="0" smtClean="0"/>
              <a:t>Teacher’s input</a:t>
            </a:r>
          </a:p>
          <a:p>
            <a:pPr lvl="1"/>
            <a:r>
              <a:rPr lang="en-US" dirty="0" smtClean="0"/>
              <a:t>Hold on to Church teachings!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2.2 Religion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7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“Child welfare</a:t>
            </a:r>
            <a:r>
              <a:rPr lang="en-US" dirty="0" smtClean="0"/>
              <a:t>”: government </a:t>
            </a:r>
            <a:r>
              <a:rPr lang="en-US" dirty="0"/>
              <a:t>and private services designed to protect children and encourage family stability. </a:t>
            </a:r>
            <a:endParaRPr lang="en-US" dirty="0" smtClean="0"/>
          </a:p>
          <a:p>
            <a:pPr lvl="1"/>
            <a:r>
              <a:rPr lang="en-US" dirty="0" smtClean="0"/>
              <a:t>safeguard </a:t>
            </a:r>
            <a:r>
              <a:rPr lang="en-US" dirty="0"/>
              <a:t>children from abuse and neglect. </a:t>
            </a:r>
            <a:endParaRPr lang="en-US" dirty="0" smtClean="0"/>
          </a:p>
          <a:p>
            <a:pPr lvl="1"/>
            <a:r>
              <a:rPr lang="en-US" dirty="0" smtClean="0"/>
              <a:t>investigate </a:t>
            </a:r>
            <a:r>
              <a:rPr lang="en-US" dirty="0"/>
              <a:t>allegations of abuse and </a:t>
            </a:r>
            <a:r>
              <a:rPr lang="en-US" dirty="0" smtClean="0"/>
              <a:t>neglect</a:t>
            </a:r>
          </a:p>
          <a:p>
            <a:pPr lvl="1"/>
            <a:r>
              <a:rPr lang="en-US" dirty="0" smtClean="0"/>
              <a:t>supervise </a:t>
            </a:r>
            <a:r>
              <a:rPr lang="en-US" dirty="0"/>
              <a:t>foster care and arrange adoptions. 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2.3 Child welfare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48200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3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b="1" dirty="0" smtClean="0"/>
              <a:t>Everyone</a:t>
            </a:r>
            <a:r>
              <a:rPr lang="en-US" dirty="0" smtClean="0"/>
              <a:t> </a:t>
            </a:r>
            <a:r>
              <a:rPr lang="en-US" dirty="0"/>
              <a:t>has a duty to report child abuse and neglect under Canadian child welfare laws. </a:t>
            </a:r>
            <a:endParaRPr lang="en-US" dirty="0" smtClean="0"/>
          </a:p>
          <a:p>
            <a:pPr lvl="1" fontAlgn="base"/>
            <a:r>
              <a:rPr lang="en-US" dirty="0"/>
              <a:t>This is called the 'duty to report'. Every person in Canada has the duty to report known or suspected child maltreatment by law</a:t>
            </a:r>
            <a:r>
              <a:rPr lang="en-US" dirty="0" smtClean="0"/>
              <a:t>.</a:t>
            </a:r>
            <a:endParaRPr lang="en-US" dirty="0"/>
          </a:p>
          <a:p>
            <a:pPr fontAlgn="base"/>
            <a:r>
              <a:rPr lang="en-US" dirty="0"/>
              <a:t>You are obliged to report child maltreatment if you know or suspect it is occurring.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Reporting Child Abuse or Neglect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648200"/>
            <a:ext cx="1895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/>
          </a:bodyPr>
          <a:lstStyle/>
          <a:p>
            <a:pPr lvl="1" fontAlgn="base"/>
            <a:r>
              <a:rPr lang="en-US" b="1" dirty="0" smtClean="0"/>
              <a:t>Shake</a:t>
            </a:r>
            <a:r>
              <a:rPr lang="en-US" b="1" dirty="0"/>
              <a:t>, push, grab, or throw:</a:t>
            </a:r>
            <a:r>
              <a:rPr lang="en-US" dirty="0"/>
              <a:t> includes pulling or dragging a child as well as shaking an infant</a:t>
            </a:r>
          </a:p>
          <a:p>
            <a:pPr lvl="1" fontAlgn="base"/>
            <a:r>
              <a:rPr lang="en-US" b="1" dirty="0"/>
              <a:t>Hit with hand:</a:t>
            </a:r>
            <a:r>
              <a:rPr lang="en-US" dirty="0"/>
              <a:t> includes slapping and spanking but not punching</a:t>
            </a:r>
          </a:p>
          <a:p>
            <a:pPr lvl="1" fontAlgn="base"/>
            <a:r>
              <a:rPr lang="en-US" b="1" dirty="0"/>
              <a:t>Punch, kick, or bite:</a:t>
            </a:r>
            <a:r>
              <a:rPr lang="en-US" dirty="0"/>
              <a:t> includes any hitting with other parts of the body (e.g., elbow or head)</a:t>
            </a:r>
          </a:p>
          <a:p>
            <a:pPr lvl="1" fontAlgn="base"/>
            <a:r>
              <a:rPr lang="en-US" b="1" dirty="0"/>
              <a:t>Hit with object:</a:t>
            </a:r>
            <a:r>
              <a:rPr lang="en-US" dirty="0"/>
              <a:t> includes hitting with a stick, a belt, or other object, throwing an object at a child, but not stabbing with a </a:t>
            </a:r>
            <a:r>
              <a:rPr lang="en-US" dirty="0" smtClean="0"/>
              <a:t>knife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@ Home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2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81053"/>
          </a:xfrm>
        </p:spPr>
        <p:txBody>
          <a:bodyPr>
            <a:normAutofit/>
          </a:bodyPr>
          <a:lstStyle/>
          <a:p>
            <a:r>
              <a:rPr lang="en-US" dirty="0"/>
              <a:t>It can lead to </a:t>
            </a:r>
            <a:r>
              <a:rPr lang="en-US" dirty="0" smtClean="0"/>
              <a:t>lifelong problems.</a:t>
            </a:r>
            <a:endParaRPr lang="en-US" dirty="0"/>
          </a:p>
          <a:p>
            <a:r>
              <a:rPr lang="en-US" dirty="0" smtClean="0"/>
              <a:t>Sex is no longer perceived as a gift that God bestowed on married couples.</a:t>
            </a:r>
          </a:p>
          <a:p>
            <a:r>
              <a:rPr lang="en-US" dirty="0" smtClean="0"/>
              <a:t>It is no longer a pure and private expression between married loved ones. </a:t>
            </a:r>
          </a:p>
          <a:p>
            <a:pPr lvl="1"/>
            <a:r>
              <a:rPr lang="en-US" dirty="0" smtClean="0"/>
              <a:t>"</a:t>
            </a:r>
            <a:r>
              <a:rPr lang="en-US" i="1" dirty="0"/>
              <a:t>Do you not know that you are the temple of God and that the Spirit of God dwells in you? If anyone </a:t>
            </a:r>
            <a:r>
              <a:rPr lang="en-US" b="1" i="1" dirty="0"/>
              <a:t>defiles</a:t>
            </a:r>
            <a:r>
              <a:rPr lang="en-US" i="1" dirty="0"/>
              <a:t> the temple of God, God will destroy him. For the temple of God is holy, which temple you are</a:t>
            </a:r>
            <a:r>
              <a:rPr lang="en-US" dirty="0"/>
              <a:t>" (1 </a:t>
            </a:r>
            <a:r>
              <a:rPr lang="en-US" dirty="0" err="1"/>
              <a:t>Cor</a:t>
            </a:r>
            <a:r>
              <a:rPr lang="en-US" dirty="0"/>
              <a:t> 3:16-17). </a:t>
            </a:r>
            <a:endParaRPr lang="en-US" dirty="0" smtClean="0"/>
          </a:p>
          <a:p>
            <a:pPr marL="0" indent="0" algn="r" rtl="1">
              <a:buNone/>
            </a:pPr>
            <a:r>
              <a:rPr lang="ar-AE" dirty="0"/>
              <a:t>16 </a:t>
            </a:r>
            <a:r>
              <a:rPr lang="ar-AE" b="1" dirty="0"/>
              <a:t>أما تعلمون أنكم هيكل الله، وروح الله يسكن فيكم</a:t>
            </a:r>
            <a:endParaRPr lang="en-US" dirty="0"/>
          </a:p>
          <a:p>
            <a:pPr marL="0" indent="0" algn="r">
              <a:buNone/>
            </a:pPr>
            <a:r>
              <a:rPr lang="ar-AE" dirty="0"/>
              <a:t>17 </a:t>
            </a:r>
            <a:r>
              <a:rPr lang="ar-AE" b="1" dirty="0"/>
              <a:t>إن كان أحد يفسد هيكل الله فسيفسده الله، لأن هيكل الله مقدس الذي أنتم هو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Pornography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Pornography </a:t>
            </a:r>
            <a:r>
              <a:rPr lang="en-US" b="1" dirty="0" smtClean="0"/>
              <a:t>was</a:t>
            </a:r>
            <a:r>
              <a:rPr lang="en-US" dirty="0" smtClean="0"/>
              <a:t> difficult to access. </a:t>
            </a:r>
          </a:p>
          <a:p>
            <a:r>
              <a:rPr lang="en-US" dirty="0"/>
              <a:t>Difference between Internet </a:t>
            </a:r>
            <a:r>
              <a:rPr lang="en-US" dirty="0" smtClean="0"/>
              <a:t>pornography and “traditional” pornography, </a:t>
            </a:r>
            <a:r>
              <a:rPr lang="en-US" dirty="0"/>
              <a:t>for the addict, is that there is </a:t>
            </a:r>
            <a:r>
              <a:rPr lang="en-US" b="1" dirty="0"/>
              <a:t>constant</a:t>
            </a:r>
            <a:r>
              <a:rPr lang="en-US" dirty="0"/>
              <a:t> temptation </a:t>
            </a:r>
            <a:r>
              <a:rPr lang="en-US" dirty="0" smtClean="0"/>
              <a:t>wherever you are: at </a:t>
            </a:r>
            <a:r>
              <a:rPr lang="en-US" dirty="0"/>
              <a:t>work </a:t>
            </a:r>
            <a:r>
              <a:rPr lang="en-US" dirty="0" smtClean="0"/>
              <a:t>or at home, </a:t>
            </a:r>
            <a:r>
              <a:rPr lang="en-US" dirty="0"/>
              <a:t>at any point on </a:t>
            </a:r>
            <a:r>
              <a:rPr lang="en-US" dirty="0" smtClean="0"/>
              <a:t>any computer or </a:t>
            </a:r>
            <a:r>
              <a:rPr lang="en-US" dirty="0"/>
              <a:t>mobile device.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en-US" dirty="0" smtClean="0"/>
              <a:t>1.1 Accessibility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00600"/>
            <a:ext cx="2362200" cy="14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hMSERUTExQWFRQVGBgaGRgYFxsaIBocHhwZHBoZHh0aIigeHhwjHBoYIi8gIycqLSwsHSAxNjArNScrLCkBCQoKDgwOGg8PGjQkHyQvLDQsLDIsLCwsLCwsLCwvLCwuKiwsKSwqKjUsLDQsLCwsLC0sLSksLC0sLCksLywsLP/AABEIALABCAMBIgACEQEDEQH/xAAbAAACAgMBAAAAAAAAAAAAAAAEBQMGAAECB//EAEQQAAECBAMGAwUECQMEAgMAAAECEQMSITEABEEFEyIyUWEGQnEUIzOBkVJiocEVJENygrHR4fBTkvEHFjSiJURjssL/xAAbAQEAAgMBAQAAAAAAAAAAAAAABAUBAwYCB//EADYRAAICAQIDBQYFAwUBAAAAAAABAgMRBCEFEjEiQVFh8BMycYGRsRShwdHhIzPxFSRCgvIG/9oADAMBAAIRAxEAPwCvQcpDlAMImnIICHI1y4ZZ41q98OibUxOnJoLEBKrifcw2JYExhxtJGHuEi01q0xQk5uIKiKsVBeYaAgKvdIMvofljpUVbETKYBpXToXkvZJ4hT+WAL0rKwzQJlpT3EPh+yDx//VrvCetcSQ8rCod0pSblAgICiNYQ47xy0ZPRILO9KGvMLPnUombVNZjXX9pT++O/aolDvVBiCDMKFIYKd/KHT8/XAF8TkgQzpdgd5u4cpLfHrE5FD3Iq02uJ/YE1ZKkBjwlEMFILSIPvL5c8aydFVtjztGYiCgUoUCZQpNBUyXsDxfXEhzkXSKsh1l5gJpuZV395RNcAehLyCXYgqANUsgTfaR8W+YPGg9AWx0jKooCvioN6Uwwl7iP8TlCTuT94vfHnvtsW+9iC1Z3ZrKd7odqVqLYyFnIjMIkSoZpxZyZL6nj/AL1wB6KmGgC0oYmRUjgGiYRdfNBV7xVuE1piXcIf7VTUJRxFhM3vL5nyfhjztW0Y1zGiqJes93DFR4vNy+grjEbSjaRYoDhjPaVmcv8As3PyOAPRoMVDtMApwJyhLAzUi/E5YQ92fvd8SKiIZwhTOfdiCkkC24+JVaD709jjzYZ6Kf20RmZt4dVOxrZRM3qNTjf6WzDv7REqSQZzc0nvRxw/XAHpSIiR1V1aEmpbjUGXaPyp0viVLWdKToow4dKhl/FtBqhXe+PMUbVj/wCstuk5LADhF/IXOOom0o9jGWzW3h1IdPNZZ4icAenIhAuRD4WLIKEOz/B+LzFXvv3cd7g/aB+/u4bE1eJWJyxqQ06OMeXHacd6x4nWac+k13J8t8a/SUfWNFalAs0Adk3pLf5nAHp+4LUIFq7uEZfsq57QKpW/bGJgKZ904Yko3cJ21g8/Mo+9H3R0x5cc7HI+LFLv+0+1/FSe/wDzjFbTjUJjRaWVOanRXNoOH+mAPUlZZb3STQTiFDqavFHE0sRJ3afvd8YMos1YJ6e6Rw/Zcby+Xup9DXHloz0avvIooBKIho1W5vLUt1PXHKc/EJcxYmrcd3cF+Lzi/wCeAPU4uUUP2bhySgQ0OQwmhc7zRTxpArLalcRjILdnDuOMw0MS4Jjc9EKT7noVd6HzFOfig/Giit95YgNNe6Q6X0HTEZzMSgnWzNLvKAODLVWhZVsAenHIq/05eiSlLpBJKUc7vlzxr7EPjBk1NWGSPshCCVgJ4kDjHFmSZ0dgQKVx5jE2it6xYhNS87O4ZRvWex/F2xwM4unvF0ZjvBRgwPN+zdh26DAHpa8mfQsPebuEz/6/xORA9ydJmeuITCDfCIHEZDDhuBNwwTx80A+9XrKatjzj2hdp1UDSzixIMt7TCb1xyrOLP7RRLms4qTdfNdQ4T2+mAPRtyH5Juvu4Qmbnst/1pmQR8sQqhC3CCyeMw4LAtwxj7xgmCn3KhaY9befjNLJfeKFU1mDiVyCOL9np+GNe2nlK1AMRLMLG6eZuI8Z74AvUXLoIPuQAxO7khOEuAmBzvvEK98XrKOmOIuXDsyFVLkIhiZudYM9BmeVDDQsNMUc5pZrvVOSazJubrvdQ4f547GYU9IikpcUccLGg5v2dx66PgC4DZwLBkjkZckPhLEpiF18uWHu19z1fHKtnwxXccLH3ciJmt7PSLzE++YVl7Ypm/V9pRDENMLFzLf8AaczfzxtObWKiMp6l3F5W3l+nB/jYAuETZsPUuaicJhsogccX4rNmA0NOhKeoxmKaqMpmClMwo6bCoTeu7LKbvpjMARIWOlmoSG14bWI4nxoRBcmv2qM32reZpa40FBhXS8wqDc8twaemOk3uxrSbUAOnl0FfXAHYiprp/t+enkqepw08N5LL5iOmFGWuHvChMOVAW8RSglKDaVKnmJqzYVOBr0bjFXtp5tfTDfwuoe25WpA38F+LTeJBVy3BYDs+AG6fCcFecTloEaJEROmHEiGCAUKnkKgKgg8Ifv2Yh5nw+hGXzMadQMDNGAEsmoqHdqFAALNr3w12fnSnbaQb+26RGAeIXTYOGr9MN/Ei4HsGcOXVFIOeBiCIpIAU6wClk1QouC9WwM7Fdj7BycLLQosTMRBHjwTFTD3SSkniSlClvQLUHJamK7DhTWLuBXh7uvoGPDp/W77eVl/YsgFCMY/so3cq0SNvFzBTiZwygkg0+uK7GXBQU7iNvFBKSoyEJSp3Sn3nMxuCGJ64xkyotrPcNs34MQmNmoc5G4yntCaJ4iYaVydAlMxY1duuFP6GT7EM3MX9oVClIDEbtKgXFXWS3Zq49L2vEy6omeZcQ5o7OeJwpTDlMFDFLBwS4BFqnpikxVD9C9znomtPgQnuNNMZPIXmvAsAJUlGYUcwMsM0UqhAJKGClSrBaZNg4/m+AfD3hrLRMsczmIqoSRGTCARCSsOpD2cMBUvi3RFtnixA/wDiTRxX3YYWFCGOK3liP0Oqo/8ANg11aQ1oNTT0wBFkPB4/SMTJxokohhZMQJCnCUhQIS37RNw9MCI2TlYuby0HLx4i0RVw0lS4QQUlSwmiauwIZ/li8Qyn/uDMzKNIcaxAI90lwCRoLHFP8OqhfpPK7gxRC38BhEKCrmRzFCZalzTtgDnaHhkwYWbWpRK8tmEQghqKC5zUs4BACqYT5OCIkWHDKmSpSRN2UWm9TbTHpPi8iJkMxmAaRosBKzT4kFUWCshk0omG3bpigbHSfaIfF+1R0FZg4NPKLD/nADnxF4ShQocdcCOqJ7NF3MdK4UjElpkl2LEEP3wTlvA8JcKDLmCMxHy5jphqhcDATGGVAuAwJtp8sG+MNpZeH7dl4cRa4sfNzLdO7SiRSjKC5nJe9KCw1c5BMOXJKStftA2bEMOEWCFCUzKVEYkEVo3zwB55s/Yu9yeZzU7GAYMrAcU6imY0cE2bDfY/guFFhQN7GUnMZsLMBISlSAElmWq44hRrOPQcbAH/AMTn61C8tq3nFGawFR3wZnzHCNknLuYwhRN2xFVb1UtxdQfACnw74egxYMeNmIi4SYC0JIhpTEJKiwDUIch3tc4R52RMQiEtS4YLpWpkkiwWUsWU5ZumLd4bVCGzs/7Tvd3PAn3SkhYM9xOJXSpgzWxUstlCpZSgeaiad2SXozVd74AfbC8PZSPl4kWJmI0NUBM0VCIQVKCopEp8xDAsAMC+GfDHtsXMJC1BMKEtaeXiZigEG28DqPRumDvDiVDJ7TAV+xghz3iEJ0uo0P54b/8AS3eJREWASF5nLQjKCWQCpcRRayQKOWYYAqHhrYqcytQXEMKFChLjRFgBSkoQU8SRqqZQSPnjPEmx0ZdcNUKJPBjQ95DKkhKgHKVIUKh0EE0ph/4QhiDF2kiJ+zymYSqUAs0SEKDXQkPrhV4vyCoSMqfaN/CiQJkXRImciQAuarJc9HGBnG2QLw5sQZmIqeJJChIVFiKCQTIkgAAaqiFSR2xJtbw/DhxMsqFGK4GbCSiIpIC0gr3anTaZB4aUODPBiy2fdq5KNSa3HBmAp5aMMT55Z3OxxSgFCoM/tCpQeGxFTo40OBgWeKtkZXLRFQoUWJFiw1qREQqEhCQwqAqrsWNuuEBZwAxdrtXobec07Ni1f9R4kD22LulRd5vFmKVqS10hKkSpmqXTxaAYqyTUEhqmk31HL5KNdnwBECK1A+Qpdza6KDS+Mp9luo4alhS38XbGOHFATwsHo9ZU2soVOOSQ16M7zPTrygu7D8uoHdL6tfhrZlW8xcN2xmOD3u5oDq3EKBmSGIbXGYAkSouKaj7VwKfKV3HV8M0ZIAJYpUTSUrLhmLkUYkqoQWJDVZsBw8tM1FVp5+WpIvUzW7YnXAiah3ErFK6m5DehoL1wMrzMzeRvIZ+/FVxVnAeWoFGd70ON7Hzhg5iDFKSRDjQVSuXMqgoAP1SC70e7YLyIciHMtDmWxIUalCGQ91MA4vqz44ibNWFMtERNLKTEBYuSqvexxjJ6ce9dCWBtxKdojOFKzDEfeyvxSTlV7TTUu2Cs14jSvLZmDKoKj5pUYKcsACqZJ1cAghg2BzDQQspWVQ4ZYrShZoQZSHZQCjw8TMe+AYmVIs5BahKnYVDVs9+2CeRKDj1LMvbOSi5SAiNDzIjQIG6SpC0SUKilUpqqqg4DO2KoqCkFQSolBLuxSSl+ZjqaUxtUFQf7PqafaavX/jHULKqJBoXY3PT6sQcDGdsFtV4vhmNm4ssRo+V9nSAscKkwkIUTpKGmFXwqVtpKsj7Ky5vaDFCpuGUw0ISlr3ST8++FPsZA0bQ10qPWpL9sb3Jo6UNXr/F29BjJ5LvnPG+WlVETDjjMHK+zBS4gkCWlUsAOSqhZ+gs+Ath+IMqnKqy2ZRGiAx0xRuYgSHSiWXj0Z7VxX4ezllpEgnQAKNRQcvbEp2VEA4kECzsoUve1/wDKYGcMsOR8Zj9IxM7EhrKYiViSGpiEqSEoqphYVJ9cL4G1MpBzcCPlkRhDhLStaYkRKlEpUCQJaWsDqMKjC1rQaO4e+tyLf1xigXcPp16cP4VwMDvMeK0ry2ZyzKeNmBGQ5DJJcKSrXlltqL64UZDNCGtCySQhSCeIuQFBr2NNcaRlSugBLPRLvRie5Zr/ANsEp2ZF1REfrKq+v8xR8DOGcbe2jv8AMxo4SUpixIigCqoBKiXZw40b61xYMj41hpi5RSkRJYGWOXWZgSSpBEyRZg4vW2EEPZsYV3amceVV9PwJ9fljQ2ZFvIpqVlU7E0Fe/wDPAYYRszbEKFk8zliIijHVBKVzBgELmdWrkg2w22T4sysOHl1RURVZnJCIIUqxIqYlXGGm4CaS3YXthENnxSX3anF+Fev9Q2OFZCIkVSoMOirCwr+NGb64DDHHh7bEBEDMQY8OPEGYWhbQlgESFwOPQ3NMI9qQUhS90IgQSZBELkAs0xbmfEkIlJcLKFVaqgS5DgEfxHQMDV2eCPFiReZSlqGqipRuOptWn54wZW2/eMdl7ZTAy+bhFJKsxDShJBYJlUVKJ7NZg7vifZfi1WWy0KDCMRKhmRFWoKadLAJhteoBcMxp0whTl+ooPvH+HVnv11wwgeGo60TohLWggmZM5tVb16/8Wxkwk30GOX8SoGfzUfdxPZ82mKlaQsBaUxFJUpQJ4ZgsHq6X1xB4t2hvEwEQocWGnLw92neKEyhMVBZlAYkElgGdsdJ2JHSiVWSjAzUiodSnpKClZlSJauKgseuIs14dzUVRIykdCVSygrXFUACw4ibkiwYB7Wx45t8G90tQ5gLwzttOWiRBFSpUKNCMJYSoBQSqUoIJDPMA731piba3iKEpeWEERU5fKJSEzqeItIiTxFFhRRUWGgGFGayhQSku6SXDqoTz0JoXp8sCqBBozluoFuGrijX7/h7I4y8SbV9pzceOkKSFxFKCVG1gxKaEBNQ2uFalGjVPCazWfgempv2xyqF6gNo4IFhreb8MG5LZcSOoJQ6lVoCSo/b1s1mwMpZ6AKohsxFC5D0Hn+hoP8ONEn7Na04jVqJ7iWvrh/8A9l5z/QW7prKq/lPNVw9NTjQ8IZoB9zEAZ7LNARSv39W1xjKM8kvARAClS1K8VvJYXJd+1sZi0Rti5hYEM5SIlQCgVcRmIBNXsQDoB1rpvBNM9SqlFhQ2lCSvewoW7jMACAQlChZaU/u0INH/ABKh7WKkBW6zClIqYqYvwwQwABq4VxUqw6Ypeys4papVAKAGiQ7XlelycNI0cIBUpu6gl6kVVTQimKycpxlhnb6enS3U89aws5y/Lr8hxtDNZZc0QsI60FAC2CZmrFnpxmrMGc2pVcc9tPLSwlzrCnO7Ud6CKuaOUguoUPXpiPJZmDGWIYhw4qjypWJSWsmYkMwpevywxh7Hjw0qhpgZc7z4iCkwYiEO6kJW7kMlPEJrvUEvtrk8dor9ZVFTzR08nnwycq2RmVMrLQY64I54aoIhvDuA5dSqpWyiGDAatg6EENIxgqMOSAta0qDFMsQLSsyhyVqBSaEltMLI+bMOJCECIqEhIAlXHK1RFV4kp8tHTMwFBQWwKkQfaFncLUmUsYqt467zG1sYlZ4M2VaJvCnHLzjHg8Z7s7fRbGbVy0WEqRQJlPCxdJeXiGhBAD4BTnVN5yU2Ds1gSHtQCzco6DFjgbXSlEsaGmIhLkT1kGsrECt++mK/s7L76KlKC86gkaOSaG9Gc4kU3KxFRxHhs9HNJPKb28foMNmQ4+ZVLvFqQkGq1Ephpu5eg1ve2HCc3l4Hw4YjrHniJMgswSgEOLu+FQSIU8IGOFv7xMREiQ3L5iCrV3LjA8eOlAdRDPdhXqzV4v64jXXy5uWJecM4ZQ6lfe8vzeywOVeKM0aCIpAqJYYCAz1DJpeo7DHKfE+bd/aIszu8xqWb8RTFRj+IT5EDSqhr6ClsBja0WxWQC1gHA6DX5a48Roue7ZIt4pw6t8sYp/BL9cF//TCYtMxBQuhAWhMixokuktwm9PV8L9p7FlAiIUIkEnnYgjUhQ0PTr9BhZsrMTIYrC1VJYW7VAcmo1w0yeaVDNEhSFBlAsAR1fqn+eEL51y5ZbmNRwvT6yn2tS5W/D+Bdl8xEhxYakLMMzUWmYVa/obYdjxLmrb+Lp5lWHKPka4rfiOEYUQEGjBSCQ7g2cVGBtn7SjLiJSQlRURokM92b+X4Y23xlPtwe2CBwu+jTZ02ojmXN4Z9fQty/E2bZ/aIrFweI682vm0+eO0eIM2st7YuGXeYgrctSmnR8KUgfXqwf/jAG2IyIEohGIvec29SOE6pEp1NdMRK+eT2e50OsWnprzOHZ72l0LF/3JmxaPFZvtHlenzBrjQ8S5v8A14tj5la83+7TFN/7gifZQ/7p+ZviQeJLPDSLa/T6Y2um70yDHifDX4L/AK/wXJXiSIoNGRCjg095DD0FDOljQXdw+j1wnz+YyyzNl4ikufglJpqWWxBGtTYYGyuehRuGZSXd2AKmN2ehL1bG87sWBl0OnNCIuYSAQlpDFnKlnhB7D0ON2ncstTfyK7i8KnCNmngmt8yW2DlYXK9WIqWBevcVr+I+veycytIXItY49CRUBgaECldOmMOdgvDiFMVUEiVcMxBMldZiksQzEEUDtV74VbQz6YcRQy6iYZLidACqgOCCDq9qemN1qdkeWJWcPsjo7va3brHxe+/08yw+1rZitZDMRMqxq1Tqa/42MGbiCy162UoV1ID2IphPsXPKiTTaMQWDA2c/ywzKKM2ho2j8vqC5xWzUoPDO209lWorVkFsyXPwd5DMUAUYLASzHyKDnQAOcIjCI0JFmAVUapvUkscP8tmZFvKFJLzCUFweb5qFvwwFtTZ8igU1CuJCikHRwL8yXIPdxpifpreZcrOT45w/2U/bQWz6ik6nUO9FXFJql2KeH1x3lFLnhpQCVTJkS8tmlq+lK+uNSgaFiCGlFqMi9COa+BsxrQlzUy3PVrMo29DiXJZWDnqp8k1LwZY81tJcMOpUVrFis3PGCXpMag45h7SJV7uPFWvmNFSoU1CCFfZpXUYRbL2VGzM6YapiA8pJBLWYVcgV7DD5WyYUJATKvfCi2LpNSZJT5xQ+gtcmulWoR3e52Gn1ctVanCGI/5XrwIM3tcwgHVEMwDCZXKKo18qnPzbrjWF+19lRH3rTJVQqaxpUy2fTu+MxurpUop5K/W8RspvlBRSS8iHZaeK45bluHvWjXFMOIGcQghwkzUKCE1H2KfZNcB+xblaUvM8MEAlNXskGoIN3FMGwM0yVAEMoXIQaWnc2Kjw0+emNV/wDcJ/C3/tEl5/f1+vcE59BjJUIcGFlUpA492QIjCgSsOSpV2Aq18ahbWmEiiIlAGipClJGhrVLClOuIoeZE3EVGVykJiBJQRq4+xWmuJIuZmpKmpd6FSibAqNTNeuNUpZXmTqKOSbwuy/W3rcIgRIJQuHEgJKFWAVKpLVlCrlndjiKNtBW6SgQ5wFXQgEiwdShoq1emBjE+8STVyU/7vwIxB+kVw4oCYjBYlUlJAbsptAf8rjxHMtmSbXXUuaKw21v+X28A5IEwBiphVDLUkKCQ9yKksNGOAMjGRDjrEwIEzMwC76+Wjl3o3bBsGLCCgYsFMYCoClNXSqdFag00wuy+WRKY08JJJHu1IUUhKlFIoKkADR6dcbaV2WiBxGbV9cmtk/HuSedvn9h1FzUCIhKFhSsvD5EiMSEH7QL1Bs2mjUxTs4uZZYukUEqZQ3pcN3c9cP4uQMWGUpiQzdToSEJIFSgBhygE4IynhaHF4grd2ZKXUCf41E1Pc39TiRp1u8vJT8XmlGHJHlylnz8vl5lWhwA3Y+lat/P88SKy409XBHa2LrC8AoNd8QLuEos7E3qQXDPiU/8AT5AoYpfpKgMbS82gc4mHOFATE3agpLBjp/fR8WjLxQtKSKggUp9K6nEuf8KpgGdMSZSSCErhoKS9iQ5Fa6aPTAx2gTD3ikAGpIQAAA9GFwB+eIGrjnDR1v8A87fyqyMnsln4ef8ABPmYSIhRDXEQhlG60w3SbmY0YGwaujnHf6Cy2WAJjiLGIYBIZCT+8TxEdqYWZjPpiQ1I3HESGWQCUAmztqfz64J2ZAhphkRID/YWVag1UE6aBrfjjx2oVYexIxVqdf7SC5umOuNvHb9glR7fgLU//bCnxBWX56du3TDOLGAuW+Xp/LTA2YyyIq4aFKUkklgADTW5Aqeut8aNPtYi14viWjsS8F9xFugw+Vnr9cc7l3o31/OleuL3/wBgQ+b2gsRXhQGDfvX0/wAfHK/+n6G/8gluyNOas2jD/Bi5PmpQ0pAUCQCHqHZ6ilLXbFti7CTGSV5ZK0QUpmaJGSpiW4QlwSQ7j6XxDtbwgIYJ3pU1wZezWJvfG8pl4bIRGmKQATu1gKe4IJFw7VGIt8+RxZf8J0/4iFscd3pACEkZdTu5XMApIbUPWtWAbC6OsKLslNqJoBR3Ymj1JZgHoAMP9onfFCJlkLUlAnVOoB7E6kfng6P4FAKhvC4vyXNUjsVOanpjNEuZN+Zp4tUqZV1ruis/mVXYhO9alQaUr2r/AJTFgU3Y9/8A+vngaNCGXWYCSebSEklQa89wxow0L4nK6/WlPp6C+Iep986bge2lSz3/AHwdy/Kvajdvu4IgstO6V/AaFlWYdlGv9icV3LbSUFstUwfXT+xphqo0/On1+Vsa3GVbRMrup1tcl3bpoW5+GELKSACCXomiuvSrNgHMxEl2HyZIbt/Di3QctCzKgIqyg8qlABVKMwpa5I6/PGba8GIhEjfqJcsSEh3Huyxq8RTpPQirUxaVWKccnBa7SS0trg+ncUhEWxFG6UPyb0xZwYRSlcOGYalAzkqBc3mAPKKtgY+GoZCSI7TFqswIu5FOEuKPbEqQECUcRHcV+71ZnOI+qfRIueBQfalJbLp8QXa7Sp0DnpSg4Kaj8x2xvE0XKiKuGgqIClGoY9OJhqr8saxt03uEDjTzqX8Ed7QijeoLltyKk1/eBq5elGpoMcpiXs9WE1HAqmgZkji9euO9rJKYyWSxMNLCrEsWdqtLd2PXA6VfRhXieWySzXKqHtjRcu2y24ZPl08d/EmjQUrAMNMscNWYmcGieFqqX/z2Wp20sOlSTMCXFQQR1HUVHYYPGYINz5rFVP8AUYjp5cHp25FChxAkFLEpBNjIHIsU1PcY8KUcdpZN06rlLNE+XPVfx4iCFtKNFMsNCiSfKH0s4ejV+WHMPY0OGgqnEWNQzAlIhhwzBQdSlHrbHa9tRSmULKUM3C6eF70FTN+GAsxm5AXu5cOanzaWAZu+DkvdghCiSftdTZnG68F67je0MzKgh3KqDi/3fMWHrjPYAqTiTMlNUUcNWZTfvO39MKkZoxYovcAfiw64t+cg+4QWZTFSVAEKowuQGMw0/PEmqrkiUnENetRdt7qWF+4syERSEpI4SKjRquDbUuMWbYy1LnmSUhSnSWAHdj2JpikxYcaOy0OtYosA+pn0AS2tgQcONnbUiQmdlAM6JlSk6Gn1LYjxfspcz7y5tgtdT7GKxypYfjsXqDMO9uGYM+ia3mHEbh8ShyAJtHB1Z6HrUun0GFuz/GECXjBtUlBdnALSuzGjUxLH8dwwJUJc9UggPfVjartf5vL9vDGcnP8A+l6rm5eX9gbb2VKhK4Ci5JccIpM5pQdO3yxWkxkhVnRQM4DhrUFyKnV8S7T2+uMWsktRzX7JLavdmGFkbNBAJJ6+vdqYgXWe0ksHWcM0a0VUnN7vqEbRjQwRAy29CFMuIlSwQpuXhDWU7OXthbl1LhrUyeBwDUACZ269Dg7wzlzFiOQ5Wf8APlp/PA3ivJlMRMqbUdLl7kH10I0b1eb7PMMS6nNfjOTU+0q2itl8PzGMCOUVBLmlD9KNq2CNmbTEFcwTDWWuqpT3T0VoMLYK1SBzVqv182mmF+Y2NmIBMQtKSJVhSTM4elXNL/LFfVW5N4e6Ot12shVCPPDmjLr5d5fcv4pQuNDhbsJSoKcPvC8vWWZgx68xw33yaEJUKF5gfTQEF7fzrTFF2NtRMMiIUJiKlYKJUGHRm6jDWN4viLYD3QIIJDrIGpE1KaO+JdeoUY4l1KDV8IlbbzUpKGFgM27GRIC5lJN3So6UcOQDq3bTFZUtySWckvXW/wBMZmswVKLxFRGoFKuR5XbRtMAZnPAUDEnuaf3fTEaxytkXOkqq4fRu/Nh2yVbzOQhoivqdLfni95pdDUgEEkzeXzmgugsBii+E8ud+xVK9zT1NS9celxMipRJEUmoYVqW91YBRBDlXf54sqockUji9bqXqbpWHmu1s3EGYKUkpStypAUSCWb8Q1cRpWPw6971GtvTDLxaEIzSksSZRKqajVelWNmrhMpZqwdVaVNdadAMQNQszOr4PLk0uW/H/AALSgKmUepa+n/LfPs2Ddn5ryG4s5Zx0/H8MayGTdBdLEk3JDUsx6uPpgQwpTMLgPcvdv54l2VKcMFBpNdLTalyfRt5+o3hxymoNOva1ad2xdNnbYGYgblRIWkcCpqnqk9Sgl/8AaeuKHDzLgEX/AAej/JtPTBGWzRSQQWAKWJf+E29XHSmIdUnXI6PX0R1dWM79zCdskmGpBFUsousEpJ5XoKqSJj0JILWwoyubCk3IIFS//t6vTFn27mkRMtvQQXlCkKloQeKgAJvfUN8q8pYJZENKalkpcB2FLVAAf1OJGocXgqOERtrcsvC6NeZPkV/rEK3MRVqUDprRk6etMZiLZhBzMMEskEFydGppc1FcZjbQsQK/islLUNrwCvFEu9QEORuEvRYLPUVq79atfC5JL9+LRV2ExrpJbvg/xRCWI8MKZ9ylmBpQsTVwwDMSa4VpDCoowoxdn4U3uFVI6a402+8WegeKF69fp5gec2gtC2FBRuoAPDer2fEI2osfQ/Qlz+OJ1wZlKN2N0gl6l2BL1vidOzVUDVcO4NCzg0NgKGl+uN8a443RU36y5WSUZPAAraMQ3evr06emO4eSK4alFbFMvCXcg0me1CbHTDPKbLrVBs7EAHoxcmtz6dsYvJSrFCRXToz/ADNh1Zse+RLoR3qJz/uNtfEF2XlC7yk30VYc1hfF1z8OIYKRuy5lekTmYsQCnlCWe9aWYYV7LyRKhRiSmshIm8uoDJ8xsDiz53I8CaLCZbSF5Zi6OYmYr4x916m2PZGPL4iFBahUPpW3Rmwdk8zKJVA61q1WcfNqYZR9mcanu5DtTuamxDAd8G5bZcwlq9mI/wBod7Cyvy11zrU0TdLrJ6aXNHcXJjC7g26s+mtmvjAoNelO5Z26/wA9MHxfDYuUXD0f0ZnuTUVqK45T4bS/LUHq47m7N+emIv4XzLtceWPcFUXaTANKQHfmetDWzdMJ8xmVxVN/n06YucXYYENgCHSdDTt2OuE2S2QQt2v0/HX+9Mb4UxhuVeq4ldqE49F4Fh8DZdaVgsapNZVPLYs1L4g8QQTAWkQ3RKstKVEhySaqq1TfFj8MZVYUCkAnqlqK6niFGpe98JvGuUIqUqSEkMeg0fiLkVscbZLKZColy2Rb8UV5UFUdR3RUYziaZQCWoxFrVd8RwErK1JPHIVJCw8puaE/8/kFsuISVKU9y9NLly/8Aj4eZHOqixYYcqSJqABNfwFmqcRIdmXLg6DUN20O5SxnO3z8Pp9BfvVoInA9WtatKfTBSlfK1S/8AD29cOMzs+dPIpiC5PrSruGq/yxXobpJQq4/GlfnjzdSo7o3cM4lK3Ndj37mbzGTK0lQVxB+Gv1BPfCzZsMqiVr/npa+GyVEH6enb5AXwVkIQKqBptLNUU+ZAx70817rI/F9NJ/1Y9O9fqNvDGWSmOzirMSlXXgBY3cB6WGPTEwkyFzot2QtyP2vzJ5B0vXFN8NZVQivKXq7pUXIotuLzJokdelMXuKhYDsoKdLOlRrL7kni8iXCu/W+JhzR5X47ya0ZlPECqU1qwPyranriumHESzhINGZR+VcO/HkdSs9GmJUwT9G7NVy+EClEl9a9fmb2P88V9rzJnX8Pg4URw+77h+SiFU6ZofKolgok1D3p1Zq0wBHhl2mF0igUA8vAW6BIYjrph34chqUIqUOJQksz3IbV6NXEO1MuoD4amYhpDy+cVVUldu2JlXuo5zXbXyWBCiI1Xoaf0wUtVa9T1/i+XTEEWGQVBQNX4gDU/aBmtRsahqNiCDpQ9afS+NF1f/JFtwzWNr2MvkGIzICVJIvK16EEyE9uuByqguxH3nb+r/hiKJDKgwux/vrqWxsJIp+La9aGzU9cacbdSwU+20o+G/j69YG3hlIObhgguslKqE1I4iGqHoAQXGMwLsKIRmYRSGIIahtoKair4zEun3TnuJL+tld6Odp7SVmFbyIHJDFkgU1QwNyeMatgXcTAilX4pQOJg6r+ZpR3xEYjdUnqQkVrxfIcLY0MynodKcFtE/wAJ4n1xoalnJbRdSjyr16/8jHKZQQw8gK1CxFAbqrNZNy410bBmXiJiJW8JwmXgAD1unTmYkEEMGvhKlYNatWwSx6+k9PTvh14fgKKIxqkCR1qCGTWijNRkU/scbYOTluV+prqjU3Hqb9hpVAL+aQM5D7yiuUjgazjrjf6PGkOW9DDcgaJveHck6Xw0XlNBDbogpg9H3Nrg+99KM1cdJyrkcqqnilhcT+e3/wBh5B0b0xIKg7yGzElngqLmo3RcvVSAy3eLdPTTDxOyQ4ZDHhM4gtWvvmMTlSn3Z0cvriPZ+UIUCyAxBmlhcLeeqa+zcp6k9cNUwafDQQwG6aD1JMCguonfU9BrgCnfo73r7opHFRUNIZnZB46FJrQaimIsrtlHKqEEuVMSlwQ9b0He/fD72IlVChVTxcA0+Nwg0iNIw+zikZxMJK1Be8Bc0s1dHrVzfGm1tLKLHh8a5zcbFlfQtOZ8SQ4fwwkuAaAXtpSwbriBXi8nyN2p27Yqqc4mjOOgd8aTnA46an88RHO1s6KGl0EYpNJ/MsmZ8TFYPANLlxp0HrXT1xHskKimegKlXuBWhroP6YQHNpIPemn+dcWrwxk3QkFJIu04EznkY/a69mxuo5225FbxVaeFcY0Jdd8Fw2Nl0Q0BURcKEh5WWgC9UpLG7hw/b5q/FmTTFhKXDjQogBqUpZ1GpJPcN2fvTAvjNKhkmAUTv0mYEKBZKjMyeGnL8ur4ogzi0hmUBSko7sD+7U/XG2dji8YIGm0cLq+Zyw8gghrhxCirXIZhS7v874aZfNpQsL3aWDsAGbs3U3wJG2m44jd9E9nrev8Aj4HhTLNFUZ3a30xoalOWYrBbQlTpqOS2XMi2bLz2/K0FKAkJFWHzN3qH9MJdu5eUziWmoYjtr3euDvDkMw1LUyiAkHlPW3469264h2upJcJRK5eibnQto7f1piTGLccSKO62EbnOrbpgVoivVvkAPp83fEkKOUl+72161+mF0BZCik/It/Xp374I3w+ugA+n54hyrcXg6WrV13VqT7/Xr8iy5bxvmYTyKCb3Qk+jv0vhhn/+pudK1FMVkmThCEHyAqAcG5rfFKIP2TXsK9/4rYYp2HEVK9JgOFmNm6aW6Y9x533kSz8JW03FfQi2hnFRlmItTrIrQMG16dm6/XAqjQfybu4HyNcZGhgKIcFqUb/b+eITHTqQ9enq/wA7Y1tPJLhZBQWNl69fca7M2uvLkmGAkqZxKC4Brc+bTD+FnYmYys8Qgr3rJXKGRSiiKAAORfFZ2Zs/fOXlQGJoKVpWzJrXT8MW/L7NSIIhoQ6XmUkhLxFHlhVUQDESZwRoLYk1Rkt30KXX3Uy7MF2vErOeybOJCGHKUhwHDQ7vMOc9qWwBHglyDU1q1D3F6KFR88WLaOzWJLpNFe8lhh7e/aaiV1hNZ63OEuY2e1JQmtmSJTqh3f3Vy/zxvazsVUZOLUkBE9AE2qEgeir+W2IykNbSzC3S93riaLly0zAswKWcl/qyVUL9x8xvX6snpzfSjYiSg0zoqdRCyCfr16Y28NpfNQqE8Zdh2qqjmtGppjMc+GUqOahSpdiKUoNEuOlT3fGY31bIquINOxNeAv2nlypiTVqiZJY6CjXTxfPthfDyw6/P6MfmaYs2cQCkcZIlJm3r8LlKoh4eZK/dg3lHQDEKcqp9AeINOGBCQVpoOVCOMdD3xtIAJlMnSpAv9mn2yaO6L98WDZMJqEJW5QyDuzMqu7glwR71LrPdLY7yiTLzBThLPFu7boHh/bkMvq1Ww1ykRg5iyJZRKxGIKUgtEijheeCtoSNZVFnFcADiHDai4crD3jQXKatHol3KvdemrYLgwUzOrdp53QNzwGgXDszZYGcfvemCCVPWSd2MP2hUoXK5gcjbtKPfjServTGTgikcKDAg+0KdQLblblA4swp0xH0uz4AOgLhhRrCJJ5XgiY/s0F02zTzq7pwSjPwmrGSxAO9mgcrn9Y5RxJUNz1b54CSU1eMEAFTqGaVwgH3ygJb5dRCIY6Gj3xLBiMW3iJuAbv2jhMSpEGgHu1Q/fGrTDrgCRcdDEugFlcAXA4S1YQLM0FPvRo5OKVtrLBSyZwqrDjh8VBIdPiX7YuaI6GJGZnS1FmNUpf3cYuHmir90unLemFefQmc+9Aqp/e8rNvmpaBQI6PR8AU6Ls5NOMN1mRQOylDsDwtr8saOztSUg9J0X1SflxYswgj7SVKJACd5QqUeCH0liI4z94EFscbmG3xQoS0XvC5S7CIXHMpYMPqw6VwAmTsJvMCeE0UmuiWo3E4FbYvmwcsAgcSbF1b2FSvFErDNYR4fmWwoRADjjZipxvAAClLxdLQQykm/TFl2fFAQGJWeEBJiBio8UJFEWip41VZ71OAJc3lFxElLBLOShMWHcO0MDdi4O8+tb4qe2dhlIZxUJutL1mlcS+Ygpf/nFmzO0YZSfexJWPHOSZZmMUcDzbz3X7tLVwDFziCCCWJJBRvHAUzxEB02hJ409DbuB51tLYrAW1cTJ7FVAPKaE4Y+G8jUgJCnsCpImoGR6KBemHG0gkhJBccPnepDw6S13o4lfJ8dbJioSSStSUsXVMxCXAVE5eZKuDrKfngAzL5QgKEwIADGdAcWC7UnVwNo3c4U7Qyl+XuApDBuYUAfdUNMW2BHSCQSApy6ZwwU3HCDJ5YaWiJ0mdi+As9l0NMlYWWTQqYqcGQl0ftfOaO3bAHm0fZzL0HTiBL+Wli4r9cONneH3SozCnOQRwpLGzMzUagr9Dc7l9akcRmBelJlUHMk8CdWa+D9mRQFzANEUiQpBTKTzAuRzBJJe2jvjB7T2afpgsLZgCtAXNJ0UNlC14Y4vXDSJlwkgu6hKxmhuTKyEvK7Rg6uzaCmOoeY5SFO4SxMQAkEkQ10F4yuFT6CvXHcTMdYgSGW6hFPCAPerFP2B4ENoXHTGTwUPxMjjcKBBALpl4tJqWq6exBwnGzGu+tO4un1Ari6bYQVRPKVUEoVSZgd3aiSj3nR+hpgFUFLAzulnBnLlJLIXY1iKEhpa7UwwenJtJN9CXw3BAYEqUHTThYuDu0EEP763ZsWCBFhyh4y0iUe8aGGSOaPy1MJXuRqQaUphdsopTeJLe0QgpZ96Rw82X8jfJ8MoOfFA4Wrg4DFopRSSiCRI0kaH75YNJwCWNMDyA54Q6hi4C/dgwwAQxMCiWIQPfVo5a7HCnNZdLlllbmhdHE7SLYV9+XB1DVfD6NnYcp98qWQneGNxGG4CY7lHOuJ7km8nawebipCjMZSCqZIijgI+MgBrZahhgaks+AK5Hy4AopgRUhSLB5iWvujwgai1jhaMqHNC4Np0u/2fWXif5YshWkkAMTwMkxUkKJBMJFRURhxre6hVmwMY6GJ3qmIJn3iZpbb12ecL9295cADbITIp5ikS3C0hx5VVB+Irh+788ZhpAWQpnALxAUiKkAKSkGJDDeWCn3iNJjRzjMAcOssAQVFSRLPFbeS8CHI5TDE5+9fTHEJYYcTplQQQtbyTNCX1nVEdKqOE6YNGRXJVMSSRXlzD7qdl3Tz75m1l+WCVZaMCSUgLmW/DHbeyDfaPIYLSC8wpgAERrzKA+JMBEXQpb2hmp7sNu/wfDLIZtQUJWK54co3q2MWU7lBpyLhAqX95nYjERy6mAQn/AEZXTHsT+qPS7vOfo9cSQoYbjSd3KuZhHfdT/rAH396Uyfdd9MATe2CWi17rdoIXvYj7mfhXyzbwxuCzy6a4JVnFhSnKkqBjTgRogAUAk5pILMBCQyobakyuScRiHEcuEiJNX/yJd/uxMzeTcUGs3yxiEJYSzSyw5X9oeSb9T05gsK3jaWcvgA2Dm1zBoiySqHKDGispZD5VJozRUOYnQgO2O4GaG7+NE3RQ5XvY825nZcSo+II3ANZL0Y4DOURxEvKd5PKMw5Q/61Lw1UVsUdnemCEw1TDi95Ohi2al30plZ0/D9nofvXo2AD/alh3WqcGKFJEWOwihL5hH7kOEy0ffNHNMAKjknhiKLmGEuuPUH/xnp+0rvPyxpJQEcJXJIkANmn3U36uOXmEZ5mPKzOccZiGXUTPeNMJcz0HtbcLM7btqfjgDQjCV1RFBEpchUV92FtFXbmREZCReXtjoRVzVJ3kynTNFYRQklSLcghMoV5vQYj3ESYMTOVQzVMeUxabl+Dk3PM/mvSuOEQgEBguSQMCmOCYM53flaffX+7gCVGYNJTEV8MpM0Sob9WU5F4i3C+1aHDbK7RZNowEqySIkR5Ar9YWnSaHE4UduuFUZCwXUFTTRZuGO027/AFpuHllaQde+GeUEXhZ5gYMrjMEbxv1V5U8ohvPXmwARG2vEdpIoXNyzLl3ktEdkbnjP3sAwc+W4TGKWhkKKojlJJ3Cv3lrEqjqNBiaKp02iSSHTNTbreVFvib//ANK2xyVRJjMXXMuZhmG3kv6w1GlMNgj7z9cAA7TiuniUoNO9YlAK5gil4ZYJ7dTbeRnSoM84UAETRG3jcCSSORUJ1nvgpQUwAeu6lcZhnb9Velgl953745TCTKfibuVThszNupxvAOH4m95QPKDgAnL5ksJVrCCEVeM+7KiISyzcS4nCrWXtXHOezKlTqLJUUlK1ARnaG+/AP/4ndDXKiwfEsJCwuvPOt+HNNvJTvmYcm6ICdJu2NIVRJTOzQpXTmu/sjuNFPvPlq2AFGfiF0DfFhImQQjVRTMkTEnmSX/u4wMmKndlRiMgoQpJSlQITOUzUqHWyaP8Ajg7PZdLH4gQAtwBmHKH9+3DRRitJ93u+OIcBYXdW8mqR7QU76UEmieTcWbzPpfGD1zMGlZVSkKJiTDjYKHxwKMRDQykfeZnYYmUGVwkTPDYcdVFL5d+G0RLlf3rsaY7TDsE7wJZEj+0PLN+rOGuInP8AdZqNjcQFuIxJWiTMcw8rfrdW5jEA3fbvjJ5EuZQkhyvgkeaZb7uZlLHC84i8AoTLo2O1wDV1JCgYoKQoyiIzxkBktKiFxJFpnAfB0RMUqoTvJksf1iXfSCUnh5dw4Os/1xCIVHBVu5UsTvwd1vPceXn3jz/dtTAHGRDHhWHJhM6lhyQfZQeGgit7zSlZaOUjMJ3bmMRDCCSoLiuIU3v4nK+8RGZKSzlOIiQPiKLvEmrmOn64BS5pu8SIoUspO8eEznMtvZDuPK8gguF6z30wBIuNECi6wIky3TvFhO+CQVwww+GmAZ06T2fA5uGi091K6lupBf2QqcXjKdMQaDtiOLCgSa7vdnTNTGDP7sUT8URnKvuW1x3Hy8OYzSkzxZ5RmmKmHtZTw8ssoh930wAFFCReKyJS6p4rhEx9pUOHmhr4YZ1HVsclMR2BG8mIlC4jb2RxD5eXcut/tavTBAyaXAShMxMIJcZlp2PsxNOUQ/ifeZ9MDLycOUFMNe7KFHlzM26CvTn39jojvgDUFgxC1SSoIVNFBKHbLqonmXFmQv7pDC7ZidWRXMXhmeaK8ozDbwJBzLN5N00n3nbXGYApcPPRwxEWICCFPNEHGEyhdDeThfHHtkRgApbAJDOuyTMhErs6VcTfPEAIawszAJs9RzXJr6Y6Cg9w9XJAvLU3sU0HfAEqs1Gq64lZ3ZS6zfF1rPT97XEqM7GdxEiggpIMywxSCEKobJQ6SRZ++BBC06joKfZevl1xJIOlG6B2rMm91EuO2AJhmogS00WUJCQl1USDMEM+i+KWzF8dKzkarrWonePxKLldIhvWcUHWxwImEexN3lH15mlPL6463fRP/rpSUXug39a4AM9viuCIiwXQQSpRqgDdk18iXBPl7Y0nORWAniyySlPGTJMVSkPefiAsxfXAxqahx21+0Obzmo66YxPoHpUWB+3zMwHD69zgA47SjEzGIsmZandfMpLLXeyk8D64wbSjPSLE4SggvE8g909aSVBOmAEj7tK07aAia6TUjp+G+tHd9H/f8/mo3XS2ADk7Ri8s8QpKS4eI5SpUyksD5onEPrjR2vmJpt7EJmUXmicxSApQrR0cD9yMB0FmFi9L6Keby8pPV8aCR9gsPu6fZ5rgupunbABo2jGBpEiAAIbiiAgJ+Fr5FX6Y69tjM08QghQImicpLxE38yqtrgSEvt1fhFSRxeayxQdWxouGYMzFygacp5vKKHob4APVtKO5Jirmd3CovMzTO9pOF8RDORaCdbMkM6yQlLlA5rpU5I0wMliDwlrNKOV+XmvNxdWrjFJbuTrKK/e5rKsD1wAUnOxKidaiQsETrsaxRfzkUGuNoz8Z33i5nBd1tOAyVXqAmj9aWwJDsWDGmgofKaq8gocdSJblcVowdn5eaiieL0wASNoLAadYDJArEeUElAv5VEq7YxW1YtZoqyTObxKzD3xv57Dr+OBoqA1ZSXNWDE1dV7KsNH9ccpQBelrgd5fNZBv/AIcAGL2pFJBEZYIUCCVLuEshXN5U0J0tiJGZiMRNFlla8QcIU4SK3m4/xwOtKbymlQGFvMGmuolx2xuXpUnzEDm1WOKzcPr0NMAEe0xqvFiE8Zd11K6RFX84oD5sbTm4ukSIC6CDMuhCSIRd/IHSTpgVIBFBQdUigcyvW6bq7XxyG0DiosOnEL+c1T/hwBNv4jSzRZZCGdbyzAlFyOfiaxFcbXnoxL7yISSskhS+ZQaIq9lIp3btgYJFLP1kcP1vZuE98bVDFgmlaSuWcMk1uk8R7GvTAE0LORgzLWKw2JK6S/C1sj8McjOrIaZZRKUkAq5SqZaGeoUvibEMo+y9dE31VY+fT8Ma3QPRy1Zbd70CRwnR/rgAk7QjEzGKsqJUXmXVRSApdC7FHC+trYwZ2LYLWB7tnUp2R8IGtJCflTAsqW5aAGkun2b3B4vTGS1t1LhIFTfXzWT/ACwBMM0suJojMXDrsovEDTXWa1viRe0Y4PxIkzlbhUTnllnu/JwPd6YG3fQDy1YN90mtkgsr8ccGD92gB4WD+l3d+L0wBOc6tqLWEskAOtwlJeGmh8qq9tMZiEppRtbAXbiVeymAHWtsZg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MSERUTExQWFRQVGBgaGRgYFxsaIBocHhwZHBoZHh0aIigeHhwjHBoYIi8gIycqLSwsHSAxNjArNScrLCkBCQoKDgwOGg8PGjQkHyQvLDQsLDIsLCwsLCwsLCwvLCwuKiwsKSwqKjUsLDQsLCwsLC0sLSksLC0sLCksLywsLP/AABEIALABCAMBIgACEQEDEQH/xAAbAAACAgMBAAAAAAAAAAAAAAAEBQMGAAECB//EAEQQAAECBAMGAwUECQMEAgMAAAECEQMSITEABEEFEyIyUWEGQnEUIzOBkVJiocEVJENygrHR4fBTkvEHFjSiJURjssL/xAAbAQEAAgMBAQAAAAAAAAAAAAAABAUBAwYCB//EADYRAAICAQIDBQYFAwUBAAAAAAABAgMRBCEFEjEiQVFh8BMycYGRsRShwdHhIzPxFSRCgvIG/9oADAMBAAIRAxEAPwCvQcpDlAMImnIICHI1y4ZZ41q98OibUxOnJoLEBKrifcw2JYExhxtJGHuEi01q0xQk5uIKiKsVBeYaAgKvdIMvofljpUVbETKYBpXToXkvZJ4hT+WAL0rKwzQJlpT3EPh+yDx//VrvCetcSQ8rCod0pSblAgICiNYQ47xy0ZPRILO9KGvMLPnUombVNZjXX9pT++O/aolDvVBiCDMKFIYKd/KHT8/XAF8TkgQzpdgd5u4cpLfHrE5FD3Iq02uJ/YE1ZKkBjwlEMFILSIPvL5c8aydFVtjztGYiCgUoUCZQpNBUyXsDxfXEhzkXSKsh1l5gJpuZV395RNcAehLyCXYgqANUsgTfaR8W+YPGg9AWx0jKooCvioN6Uwwl7iP8TlCTuT94vfHnvtsW+9iC1Z3ZrKd7odqVqLYyFnIjMIkSoZpxZyZL6nj/AL1wB6KmGgC0oYmRUjgGiYRdfNBV7xVuE1piXcIf7VTUJRxFhM3vL5nyfhjztW0Y1zGiqJes93DFR4vNy+grjEbSjaRYoDhjPaVmcv8As3PyOAPRoMVDtMApwJyhLAzUi/E5YQ92fvd8SKiIZwhTOfdiCkkC24+JVaD709jjzYZ6Kf20RmZt4dVOxrZRM3qNTjf6WzDv7REqSQZzc0nvRxw/XAHpSIiR1V1aEmpbjUGXaPyp0viVLWdKToow4dKhl/FtBqhXe+PMUbVj/wCstuk5LADhF/IXOOom0o9jGWzW3h1IdPNZZ4icAenIhAuRD4WLIKEOz/B+LzFXvv3cd7g/aB+/u4bE1eJWJyxqQ06OMeXHacd6x4nWac+k13J8t8a/SUfWNFalAs0Adk3pLf5nAHp+4LUIFq7uEZfsq57QKpW/bGJgKZ904Yko3cJ21g8/Mo+9H3R0x5cc7HI+LFLv+0+1/FSe/wDzjFbTjUJjRaWVOanRXNoOH+mAPUlZZb3STQTiFDqavFHE0sRJ3afvd8YMos1YJ6e6Rw/Zcby+Xup9DXHloz0avvIooBKIho1W5vLUt1PXHKc/EJcxYmrcd3cF+Lzi/wCeAPU4uUUP2bhySgQ0OQwmhc7zRTxpArLalcRjILdnDuOMw0MS4Jjc9EKT7noVd6HzFOfig/Giit95YgNNe6Q6X0HTEZzMSgnWzNLvKAODLVWhZVsAenHIq/05eiSlLpBJKUc7vlzxr7EPjBk1NWGSPshCCVgJ4kDjHFmSZ0dgQKVx5jE2it6xYhNS87O4ZRvWex/F2xwM4unvF0ZjvBRgwPN+zdh26DAHpa8mfQsPebuEz/6/xORA9ydJmeuITCDfCIHEZDDhuBNwwTx80A+9XrKatjzj2hdp1UDSzixIMt7TCb1xyrOLP7RRLms4qTdfNdQ4T2+mAPRtyH5Juvu4Qmbnst/1pmQR8sQqhC3CCyeMw4LAtwxj7xgmCn3KhaY9befjNLJfeKFU1mDiVyCOL9np+GNe2nlK1AMRLMLG6eZuI8Z74AvUXLoIPuQAxO7khOEuAmBzvvEK98XrKOmOIuXDsyFVLkIhiZudYM9BmeVDDQsNMUc5pZrvVOSazJubrvdQ4f547GYU9IikpcUccLGg5v2dx66PgC4DZwLBkjkZckPhLEpiF18uWHu19z1fHKtnwxXccLH3ciJmt7PSLzE++YVl7Ypm/V9pRDENMLFzLf8AaczfzxtObWKiMp6l3F5W3l+nB/jYAuETZsPUuaicJhsogccX4rNmA0NOhKeoxmKaqMpmClMwo6bCoTeu7LKbvpjMARIWOlmoSG14bWI4nxoRBcmv2qM32reZpa40FBhXS8wqDc8twaemOk3uxrSbUAOnl0FfXAHYiprp/t+enkqepw08N5LL5iOmFGWuHvChMOVAW8RSglKDaVKnmJqzYVOBr0bjFXtp5tfTDfwuoe25WpA38F+LTeJBVy3BYDs+AG6fCcFecTloEaJEROmHEiGCAUKnkKgKgg8Ifv2Yh5nw+hGXzMadQMDNGAEsmoqHdqFAALNr3w12fnSnbaQb+26RGAeIXTYOGr9MN/Ei4HsGcOXVFIOeBiCIpIAU6wClk1QouC9WwM7Fdj7BycLLQosTMRBHjwTFTD3SSkniSlClvQLUHJamK7DhTWLuBXh7uvoGPDp/W77eVl/YsgFCMY/so3cq0SNvFzBTiZwygkg0+uK7GXBQU7iNvFBKSoyEJSp3Sn3nMxuCGJ64xkyotrPcNs34MQmNmoc5G4yntCaJ4iYaVydAlMxY1duuFP6GT7EM3MX9oVClIDEbtKgXFXWS3Zq49L2vEy6omeZcQ5o7OeJwpTDlMFDFLBwS4BFqnpikxVD9C9znomtPgQnuNNMZPIXmvAsAJUlGYUcwMsM0UqhAJKGClSrBaZNg4/m+AfD3hrLRMsczmIqoSRGTCARCSsOpD2cMBUvi3RFtnixA/wDiTRxX3YYWFCGOK3liP0Oqo/8ANg11aQ1oNTT0wBFkPB4/SMTJxokohhZMQJCnCUhQIS37RNw9MCI2TlYuby0HLx4i0RVw0lS4QQUlSwmiauwIZ/li8Qyn/uDMzKNIcaxAI90lwCRoLHFP8OqhfpPK7gxRC38BhEKCrmRzFCZalzTtgDnaHhkwYWbWpRK8tmEQghqKC5zUs4BACqYT5OCIkWHDKmSpSRN2UWm9TbTHpPi8iJkMxmAaRosBKzT4kFUWCshk0omG3bpigbHSfaIfF+1R0FZg4NPKLD/nADnxF4ShQocdcCOqJ7NF3MdK4UjElpkl2LEEP3wTlvA8JcKDLmCMxHy5jphqhcDATGGVAuAwJtp8sG+MNpZeH7dl4cRa4sfNzLdO7SiRSjKC5nJe9KCw1c5BMOXJKStftA2bEMOEWCFCUzKVEYkEVo3zwB55s/Yu9yeZzU7GAYMrAcU6imY0cE2bDfY/guFFhQN7GUnMZsLMBISlSAElmWq44hRrOPQcbAH/AMTn61C8tq3nFGawFR3wZnzHCNknLuYwhRN2xFVb1UtxdQfACnw74egxYMeNmIi4SYC0JIhpTEJKiwDUIch3tc4R52RMQiEtS4YLpWpkkiwWUsWU5ZumLd4bVCGzs/7Tvd3PAn3SkhYM9xOJXSpgzWxUstlCpZSgeaiad2SXozVd74AfbC8PZSPl4kWJmI0NUBM0VCIQVKCopEp8xDAsAMC+GfDHtsXMJC1BMKEtaeXiZigEG28DqPRumDvDiVDJ7TAV+xghz3iEJ0uo0P54b/8AS3eJREWASF5nLQjKCWQCpcRRayQKOWYYAqHhrYqcytQXEMKFChLjRFgBSkoQU8SRqqZQSPnjPEmx0ZdcNUKJPBjQ95DKkhKgHKVIUKh0EE0ph/4QhiDF2kiJ+zymYSqUAs0SEKDXQkPrhV4vyCoSMqfaN/CiQJkXRImciQAuarJc9HGBnG2QLw5sQZmIqeJJChIVFiKCQTIkgAAaqiFSR2xJtbw/DhxMsqFGK4GbCSiIpIC0gr3anTaZB4aUODPBiy2fdq5KNSa3HBmAp5aMMT55Z3OxxSgFCoM/tCpQeGxFTo40OBgWeKtkZXLRFQoUWJFiw1qREQqEhCQwqAqrsWNuuEBZwAxdrtXobec07Ni1f9R4kD22LulRd5vFmKVqS10hKkSpmqXTxaAYqyTUEhqmk31HL5KNdnwBECK1A+Qpdza6KDS+Mp9luo4alhS38XbGOHFATwsHo9ZU2soVOOSQ16M7zPTrygu7D8uoHdL6tfhrZlW8xcN2xmOD3u5oDq3EKBmSGIbXGYAkSouKaj7VwKfKV3HV8M0ZIAJYpUTSUrLhmLkUYkqoQWJDVZsBw8tM1FVp5+WpIvUzW7YnXAiah3ErFK6m5DehoL1wMrzMzeRvIZ+/FVxVnAeWoFGd70ON7Hzhg5iDFKSRDjQVSuXMqgoAP1SC70e7YLyIciHMtDmWxIUalCGQ91MA4vqz44ibNWFMtERNLKTEBYuSqvexxjJ6ce9dCWBtxKdojOFKzDEfeyvxSTlV7TTUu2Cs14jSvLZmDKoKj5pUYKcsACqZJ1cAghg2BzDQQspWVQ4ZYrShZoQZSHZQCjw8TMe+AYmVIs5BahKnYVDVs9+2CeRKDj1LMvbOSi5SAiNDzIjQIG6SpC0SUKilUpqqqg4DO2KoqCkFQSolBLuxSSl+ZjqaUxtUFQf7PqafaavX/jHULKqJBoXY3PT6sQcDGdsFtV4vhmNm4ssRo+V9nSAscKkwkIUTpKGmFXwqVtpKsj7Ky5vaDFCpuGUw0ISlr3ST8++FPsZA0bQ10qPWpL9sb3Jo6UNXr/F29BjJ5LvnPG+WlVETDjjMHK+zBS4gkCWlUsAOSqhZ+gs+Ath+IMqnKqy2ZRGiAx0xRuYgSHSiWXj0Z7VxX4ezllpEgnQAKNRQcvbEp2VEA4kECzsoUve1/wDKYGcMsOR8Zj9IxM7EhrKYiViSGpiEqSEoqphYVJ9cL4G1MpBzcCPlkRhDhLStaYkRKlEpUCQJaWsDqMKjC1rQaO4e+tyLf1xigXcPp16cP4VwMDvMeK0ry2ZyzKeNmBGQ5DJJcKSrXlltqL64UZDNCGtCySQhSCeIuQFBr2NNcaRlSugBLPRLvRie5Zr/ANsEp2ZF1REfrKq+v8xR8DOGcbe2jv8AMxo4SUpixIigCqoBKiXZw40b61xYMj41hpi5RSkRJYGWOXWZgSSpBEyRZg4vW2EEPZsYV3amceVV9PwJ9fljQ2ZFvIpqVlU7E0Fe/wDPAYYRszbEKFk8zliIijHVBKVzBgELmdWrkg2w22T4sysOHl1RURVZnJCIIUqxIqYlXGGm4CaS3YXthENnxSX3anF+Fev9Q2OFZCIkVSoMOirCwr+NGb64DDHHh7bEBEDMQY8OPEGYWhbQlgESFwOPQ3NMI9qQUhS90IgQSZBELkAs0xbmfEkIlJcLKFVaqgS5DgEfxHQMDV2eCPFiReZSlqGqipRuOptWn54wZW2/eMdl7ZTAy+bhFJKsxDShJBYJlUVKJ7NZg7vifZfi1WWy0KDCMRKhmRFWoKadLAJhteoBcMxp0whTl+ooPvH+HVnv11wwgeGo60TohLWggmZM5tVb16/8Wxkwk30GOX8SoGfzUfdxPZ82mKlaQsBaUxFJUpQJ4ZgsHq6X1xB4t2hvEwEQocWGnLw92neKEyhMVBZlAYkElgGdsdJ2JHSiVWSjAzUiodSnpKClZlSJauKgseuIs14dzUVRIykdCVSygrXFUACw4ibkiwYB7Wx45t8G90tQ5gLwzttOWiRBFSpUKNCMJYSoBQSqUoIJDPMA731piba3iKEpeWEERU5fKJSEzqeItIiTxFFhRRUWGgGFGayhQSku6SXDqoTz0JoXp8sCqBBozluoFuGrijX7/h7I4y8SbV9pzceOkKSFxFKCVG1gxKaEBNQ2uFalGjVPCazWfgempv2xyqF6gNo4IFhreb8MG5LZcSOoJQ6lVoCSo/b1s1mwMpZ6AKohsxFC5D0Hn+hoP8ONEn7Na04jVqJ7iWvrh/8A9l5z/QW7prKq/lPNVw9NTjQ8IZoB9zEAZ7LNARSv39W1xjKM8kvARAClS1K8VvJYXJd+1sZi0Rti5hYEM5SIlQCgVcRmIBNXsQDoB1rpvBNM9SqlFhQ2lCSvewoW7jMACAQlChZaU/u0INH/ABKh7WKkBW6zClIqYqYvwwQwABq4VxUqw6Ypeys4papVAKAGiQ7XlelycNI0cIBUpu6gl6kVVTQimKycpxlhnb6enS3U89aws5y/Lr8hxtDNZZc0QsI60FAC2CZmrFnpxmrMGc2pVcc9tPLSwlzrCnO7Ud6CKuaOUguoUPXpiPJZmDGWIYhw4qjypWJSWsmYkMwpevywxh7Hjw0qhpgZc7z4iCkwYiEO6kJW7kMlPEJrvUEvtrk8dor9ZVFTzR08nnwycq2RmVMrLQY64I54aoIhvDuA5dSqpWyiGDAatg6EENIxgqMOSAta0qDFMsQLSsyhyVqBSaEltMLI+bMOJCECIqEhIAlXHK1RFV4kp8tHTMwFBQWwKkQfaFncLUmUsYqt467zG1sYlZ4M2VaJvCnHLzjHg8Z7s7fRbGbVy0WEqRQJlPCxdJeXiGhBAD4BTnVN5yU2Ds1gSHtQCzco6DFjgbXSlEsaGmIhLkT1kGsrECt++mK/s7L76KlKC86gkaOSaG9Gc4kU3KxFRxHhs9HNJPKb28foMNmQ4+ZVLvFqQkGq1Ephpu5eg1ve2HCc3l4Hw4YjrHniJMgswSgEOLu+FQSIU8IGOFv7xMREiQ3L5iCrV3LjA8eOlAdRDPdhXqzV4v64jXXy5uWJecM4ZQ6lfe8vzeywOVeKM0aCIpAqJYYCAz1DJpeo7DHKfE+bd/aIszu8xqWb8RTFRj+IT5EDSqhr6ClsBja0WxWQC1gHA6DX5a48Roue7ZIt4pw6t8sYp/BL9cF//TCYtMxBQuhAWhMixokuktwm9PV8L9p7FlAiIUIkEnnYgjUhQ0PTr9BhZsrMTIYrC1VJYW7VAcmo1w0yeaVDNEhSFBlAsAR1fqn+eEL51y5ZbmNRwvT6yn2tS5W/D+Bdl8xEhxYakLMMzUWmYVa/obYdjxLmrb+Lp5lWHKPka4rfiOEYUQEGjBSCQ7g2cVGBtn7SjLiJSQlRURokM92b+X4Y23xlPtwe2CBwu+jTZ02ojmXN4Z9fQty/E2bZ/aIrFweI682vm0+eO0eIM2st7YuGXeYgrctSmnR8KUgfXqwf/jAG2IyIEohGIvec29SOE6pEp1NdMRK+eT2e50OsWnprzOHZ72l0LF/3JmxaPFZvtHlenzBrjQ8S5v8A14tj5la83+7TFN/7gifZQ/7p+ZviQeJLPDSLa/T6Y2um70yDHifDX4L/AK/wXJXiSIoNGRCjg095DD0FDOljQXdw+j1wnz+YyyzNl4ikufglJpqWWxBGtTYYGyuehRuGZSXd2AKmN2ehL1bG87sWBl0OnNCIuYSAQlpDFnKlnhB7D0ON2ncstTfyK7i8KnCNmngmt8yW2DlYXK9WIqWBevcVr+I+veycytIXItY49CRUBgaECldOmMOdgvDiFMVUEiVcMxBMldZiksQzEEUDtV74VbQz6YcRQy6iYZLidACqgOCCDq9qemN1qdkeWJWcPsjo7va3brHxe+/08yw+1rZitZDMRMqxq1Tqa/42MGbiCy162UoV1ID2IphPsXPKiTTaMQWDA2c/ywzKKM2ho2j8vqC5xWzUoPDO209lWorVkFsyXPwd5DMUAUYLASzHyKDnQAOcIjCI0JFmAVUapvUkscP8tmZFvKFJLzCUFweb5qFvwwFtTZ8igU1CuJCikHRwL8yXIPdxpifpreZcrOT45w/2U/bQWz6ik6nUO9FXFJql2KeH1x3lFLnhpQCVTJkS8tmlq+lK+uNSgaFiCGlFqMi9COa+BsxrQlzUy3PVrMo29DiXJZWDnqp8k1LwZY81tJcMOpUVrFis3PGCXpMag45h7SJV7uPFWvmNFSoU1CCFfZpXUYRbL2VGzM6YapiA8pJBLWYVcgV7DD5WyYUJATKvfCi2LpNSZJT5xQ+gtcmulWoR3e52Gn1ctVanCGI/5XrwIM3tcwgHVEMwDCZXKKo18qnPzbrjWF+19lRH3rTJVQqaxpUy2fTu+MxurpUop5K/W8RspvlBRSS8iHZaeK45bluHvWjXFMOIGcQghwkzUKCE1H2KfZNcB+xblaUvM8MEAlNXskGoIN3FMGwM0yVAEMoXIQaWnc2Kjw0+emNV/wDcJ/C3/tEl5/f1+vcE59BjJUIcGFlUpA492QIjCgSsOSpV2Aq18ahbWmEiiIlAGipClJGhrVLClOuIoeZE3EVGVykJiBJQRq4+xWmuJIuZmpKmpd6FSibAqNTNeuNUpZXmTqKOSbwuy/W3rcIgRIJQuHEgJKFWAVKpLVlCrlndjiKNtBW6SgQ5wFXQgEiwdShoq1emBjE+8STVyU/7vwIxB+kVw4oCYjBYlUlJAbsptAf8rjxHMtmSbXXUuaKw21v+X28A5IEwBiphVDLUkKCQ9yKksNGOAMjGRDjrEwIEzMwC76+Wjl3o3bBsGLCCgYsFMYCoClNXSqdFag00wuy+WRKY08JJJHu1IUUhKlFIoKkADR6dcbaV2WiBxGbV9cmtk/HuSedvn9h1FzUCIhKFhSsvD5EiMSEH7QL1Bs2mjUxTs4uZZYukUEqZQ3pcN3c9cP4uQMWGUpiQzdToSEJIFSgBhygE4IynhaHF4grd2ZKXUCf41E1Pc39TiRp1u8vJT8XmlGHJHlylnz8vl5lWhwA3Y+lat/P88SKy409XBHa2LrC8AoNd8QLuEos7E3qQXDPiU/8AT5AoYpfpKgMbS82gc4mHOFATE3agpLBjp/fR8WjLxQtKSKggUp9K6nEuf8KpgGdMSZSSCErhoKS9iQ5Fa6aPTAx2gTD3ikAGpIQAAA9GFwB+eIGrjnDR1v8A87fyqyMnsln4ef8ABPmYSIhRDXEQhlG60w3SbmY0YGwaujnHf6Cy2WAJjiLGIYBIZCT+8TxEdqYWZjPpiQ1I3HESGWQCUAmztqfz64J2ZAhphkRID/YWVag1UE6aBrfjjx2oVYexIxVqdf7SC5umOuNvHb9glR7fgLU//bCnxBWX56du3TDOLGAuW+Xp/LTA2YyyIq4aFKUkklgADTW5Aqeut8aNPtYi14viWjsS8F9xFugw+Vnr9cc7l3o31/OleuL3/wBgQ+b2gsRXhQGDfvX0/wAfHK/+n6G/8gluyNOas2jD/Bi5PmpQ0pAUCQCHqHZ6ilLXbFti7CTGSV5ZK0QUpmaJGSpiW4QlwSQ7j6XxDtbwgIYJ3pU1wZezWJvfG8pl4bIRGmKQATu1gKe4IJFw7VGIt8+RxZf8J0/4iFscd3pACEkZdTu5XMApIbUPWtWAbC6OsKLslNqJoBR3Ymj1JZgHoAMP9onfFCJlkLUlAnVOoB7E6kfng6P4FAKhvC4vyXNUjsVOanpjNEuZN+Zp4tUqZV1ruis/mVXYhO9alQaUr2r/AJTFgU3Y9/8A+vngaNCGXWYCSebSEklQa89wxow0L4nK6/WlPp6C+Iep986bge2lSz3/AHwdy/Kvajdvu4IgstO6V/AaFlWYdlGv9icV3LbSUFstUwfXT+xphqo0/On1+Vsa3GVbRMrup1tcl3bpoW5+GELKSACCXomiuvSrNgHMxEl2HyZIbt/Di3QctCzKgIqyg8qlABVKMwpa5I6/PGba8GIhEjfqJcsSEh3Huyxq8RTpPQirUxaVWKccnBa7SS0trg+ncUhEWxFG6UPyb0xZwYRSlcOGYalAzkqBc3mAPKKtgY+GoZCSI7TFqswIu5FOEuKPbEqQECUcRHcV+71ZnOI+qfRIueBQfalJbLp8QXa7Sp0DnpSg4Kaj8x2xvE0XKiKuGgqIClGoY9OJhqr8saxt03uEDjTzqX8Ed7QijeoLltyKk1/eBq5elGpoMcpiXs9WE1HAqmgZkji9euO9rJKYyWSxMNLCrEsWdqtLd2PXA6VfRhXieWySzXKqHtjRcu2y24ZPl08d/EmjQUrAMNMscNWYmcGieFqqX/z2Wp20sOlSTMCXFQQR1HUVHYYPGYINz5rFVP8AUYjp5cHp25FChxAkFLEpBNjIHIsU1PcY8KUcdpZN06rlLNE+XPVfx4iCFtKNFMsNCiSfKH0s4ejV+WHMPY0OGgqnEWNQzAlIhhwzBQdSlHrbHa9tRSmULKUM3C6eF70FTN+GAsxm5AXu5cOanzaWAZu+DkvdghCiSftdTZnG68F67je0MzKgh3KqDi/3fMWHrjPYAqTiTMlNUUcNWZTfvO39MKkZoxYovcAfiw64t+cg+4QWZTFSVAEKowuQGMw0/PEmqrkiUnENetRdt7qWF+4syERSEpI4SKjRquDbUuMWbYy1LnmSUhSnSWAHdj2JpikxYcaOy0OtYosA+pn0AS2tgQcONnbUiQmdlAM6JlSk6Gn1LYjxfspcz7y5tgtdT7GKxypYfjsXqDMO9uGYM+ia3mHEbh8ShyAJtHB1Z6HrUun0GFuz/GECXjBtUlBdnALSuzGjUxLH8dwwJUJc9UggPfVjartf5vL9vDGcnP8A+l6rm5eX9gbb2VKhK4Ci5JccIpM5pQdO3yxWkxkhVnRQM4DhrUFyKnV8S7T2+uMWsktRzX7JLavdmGFkbNBAJJ6+vdqYgXWe0ksHWcM0a0VUnN7vqEbRjQwRAy29CFMuIlSwQpuXhDWU7OXthbl1LhrUyeBwDUACZ269Dg7wzlzFiOQ5Wf8APlp/PA3ivJlMRMqbUdLl7kH10I0b1eb7PMMS6nNfjOTU+0q2itl8PzGMCOUVBLmlD9KNq2CNmbTEFcwTDWWuqpT3T0VoMLYK1SBzVqv182mmF+Y2NmIBMQtKSJVhSTM4elXNL/LFfVW5N4e6Ot12shVCPPDmjLr5d5fcv4pQuNDhbsJSoKcPvC8vWWZgx68xw33yaEJUKF5gfTQEF7fzrTFF2NtRMMiIUJiKlYKJUGHRm6jDWN4viLYD3QIIJDrIGpE1KaO+JdeoUY4l1KDV8IlbbzUpKGFgM27GRIC5lJN3So6UcOQDq3bTFZUtySWckvXW/wBMZmswVKLxFRGoFKuR5XbRtMAZnPAUDEnuaf3fTEaxytkXOkqq4fRu/Nh2yVbzOQhoivqdLfni95pdDUgEEkzeXzmgugsBii+E8ud+xVK9zT1NS9celxMipRJEUmoYVqW91YBRBDlXf54sqockUji9bqXqbpWHmu1s3EGYKUkpStypAUSCWb8Q1cRpWPw6971GtvTDLxaEIzSksSZRKqajVelWNmrhMpZqwdVaVNdadAMQNQszOr4PLk0uW/H/AALSgKmUepa+n/LfPs2Ddn5ryG4s5Zx0/H8MayGTdBdLEk3JDUsx6uPpgQwpTMLgPcvdv54l2VKcMFBpNdLTalyfRt5+o3hxymoNOva1ad2xdNnbYGYgblRIWkcCpqnqk9Sgl/8AaeuKHDzLgEX/AAej/JtPTBGWzRSQQWAKWJf+E29XHSmIdUnXI6PX0R1dWM79zCdskmGpBFUsousEpJ5XoKqSJj0JILWwoyubCk3IIFS//t6vTFn27mkRMtvQQXlCkKloQeKgAJvfUN8q8pYJZENKalkpcB2FLVAAf1OJGocXgqOERtrcsvC6NeZPkV/rEK3MRVqUDprRk6etMZiLZhBzMMEskEFydGppc1FcZjbQsQK/islLUNrwCvFEu9QEORuEvRYLPUVq79atfC5JL9+LRV2ExrpJbvg/xRCWI8MKZ9ylmBpQsTVwwDMSa4VpDCoowoxdn4U3uFVI6a402+8WegeKF69fp5gec2gtC2FBRuoAPDer2fEI2osfQ/Qlz+OJ1wZlKN2N0gl6l2BL1vidOzVUDVcO4NCzg0NgKGl+uN8a443RU36y5WSUZPAAraMQ3evr06emO4eSK4alFbFMvCXcg0me1CbHTDPKbLrVBs7EAHoxcmtz6dsYvJSrFCRXToz/ADNh1Zse+RLoR3qJz/uNtfEF2XlC7yk30VYc1hfF1z8OIYKRuy5lekTmYsQCnlCWe9aWYYV7LyRKhRiSmshIm8uoDJ8xsDiz53I8CaLCZbSF5Zi6OYmYr4x916m2PZGPL4iFBahUPpW3Rmwdk8zKJVA61q1WcfNqYZR9mcanu5DtTuamxDAd8G5bZcwlq9mI/wBod7Cyvy11zrU0TdLrJ6aXNHcXJjC7g26s+mtmvjAoNelO5Z26/wA9MHxfDYuUXD0f0ZnuTUVqK45T4bS/LUHq47m7N+emIv4XzLtceWPcFUXaTANKQHfmetDWzdMJ8xmVxVN/n06YucXYYENgCHSdDTt2OuE2S2QQt2v0/HX+9Mb4UxhuVeq4ldqE49F4Fh8DZdaVgsapNZVPLYs1L4g8QQTAWkQ3RKstKVEhySaqq1TfFj8MZVYUCkAnqlqK6niFGpe98JvGuUIqUqSEkMeg0fiLkVscbZLKZColy2Rb8UV5UFUdR3RUYziaZQCWoxFrVd8RwErK1JPHIVJCw8puaE/8/kFsuISVKU9y9NLly/8Aj4eZHOqixYYcqSJqABNfwFmqcRIdmXLg6DUN20O5SxnO3z8Pp9BfvVoInA9WtatKfTBSlfK1S/8AD29cOMzs+dPIpiC5PrSruGq/yxXobpJQq4/GlfnjzdSo7o3cM4lK3Ndj37mbzGTK0lQVxB+Gv1BPfCzZsMqiVr/npa+GyVEH6enb5AXwVkIQKqBptLNUU+ZAx70817rI/F9NJ/1Y9O9fqNvDGWSmOzirMSlXXgBY3cB6WGPTEwkyFzot2QtyP2vzJ5B0vXFN8NZVQivKXq7pUXIotuLzJokdelMXuKhYDsoKdLOlRrL7kni8iXCu/W+JhzR5X47ya0ZlPECqU1qwPyranriumHESzhINGZR+VcO/HkdSs9GmJUwT9G7NVy+EClEl9a9fmb2P88V9rzJnX8Pg4URw+77h+SiFU6ZofKolgok1D3p1Zq0wBHhl2mF0igUA8vAW6BIYjrph34chqUIqUOJQksz3IbV6NXEO1MuoD4amYhpDy+cVVUldu2JlXuo5zXbXyWBCiI1Xoaf0wUtVa9T1/i+XTEEWGQVBQNX4gDU/aBmtRsahqNiCDpQ9afS+NF1f/JFtwzWNr2MvkGIzICVJIvK16EEyE9uuByqguxH3nb+r/hiKJDKgwux/vrqWxsJIp+La9aGzU9cacbdSwU+20o+G/j69YG3hlIObhgguslKqE1I4iGqHoAQXGMwLsKIRmYRSGIIahtoKair4zEun3TnuJL+tld6Odp7SVmFbyIHJDFkgU1QwNyeMatgXcTAilX4pQOJg6r+ZpR3xEYjdUnqQkVrxfIcLY0MynodKcFtE/wAJ4n1xoalnJbRdSjyr16/8jHKZQQw8gK1CxFAbqrNZNy410bBmXiJiJW8JwmXgAD1unTmYkEEMGvhKlYNatWwSx6+k9PTvh14fgKKIxqkCR1qCGTWijNRkU/scbYOTluV+prqjU3Hqb9hpVAL+aQM5D7yiuUjgazjrjf6PGkOW9DDcgaJveHck6Xw0XlNBDbogpg9H3Nrg+99KM1cdJyrkcqqnilhcT+e3/wBh5B0b0xIKg7yGzElngqLmo3RcvVSAy3eLdPTTDxOyQ4ZDHhM4gtWvvmMTlSn3Z0cvriPZ+UIUCyAxBmlhcLeeqa+zcp6k9cNUwafDQQwG6aD1JMCguonfU9BrgCnfo73r7opHFRUNIZnZB46FJrQaimIsrtlHKqEEuVMSlwQ9b0He/fD72IlVChVTxcA0+Nwg0iNIw+zikZxMJK1Be8Bc0s1dHrVzfGm1tLKLHh8a5zcbFlfQtOZ8SQ4fwwkuAaAXtpSwbriBXi8nyN2p27Yqqc4mjOOgd8aTnA46an88RHO1s6KGl0EYpNJ/MsmZ8TFYPANLlxp0HrXT1xHskKimegKlXuBWhroP6YQHNpIPemn+dcWrwxk3QkFJIu04EznkY/a69mxuo5225FbxVaeFcY0Jdd8Fw2Nl0Q0BURcKEh5WWgC9UpLG7hw/b5q/FmTTFhKXDjQogBqUpZ1GpJPcN2fvTAvjNKhkmAUTv0mYEKBZKjMyeGnL8ur4ogzi0hmUBSko7sD+7U/XG2dji8YIGm0cLq+Zyw8gghrhxCirXIZhS7v874aZfNpQsL3aWDsAGbs3U3wJG2m44jd9E9nrev8Aj4HhTLNFUZ3a30xoalOWYrBbQlTpqOS2XMi2bLz2/K0FKAkJFWHzN3qH9MJdu5eUziWmoYjtr3euDvDkMw1LUyiAkHlPW3469264h2upJcJRK5eibnQto7f1piTGLccSKO62EbnOrbpgVoivVvkAPp83fEkKOUl+72161+mF0BZCik/It/Xp374I3w+ugA+n54hyrcXg6WrV13VqT7/Xr8iy5bxvmYTyKCb3Qk+jv0vhhn/+pudK1FMVkmThCEHyAqAcG5rfFKIP2TXsK9/4rYYp2HEVK9JgOFmNm6aW6Y9x533kSz8JW03FfQi2hnFRlmItTrIrQMG16dm6/XAqjQfybu4HyNcZGhgKIcFqUb/b+eITHTqQ9enq/wA7Y1tPJLhZBQWNl69fca7M2uvLkmGAkqZxKC4Brc+bTD+FnYmYys8Qgr3rJXKGRSiiKAAORfFZ2Zs/fOXlQGJoKVpWzJrXT8MW/L7NSIIhoQ6XmUkhLxFHlhVUQDESZwRoLYk1Rkt30KXX3Uy7MF2vErOeybOJCGHKUhwHDQ7vMOc9qWwBHglyDU1q1D3F6KFR88WLaOzWJLpNFe8lhh7e/aaiV1hNZ63OEuY2e1JQmtmSJTqh3f3Vy/zxvazsVUZOLUkBE9AE2qEgeir+W2IykNbSzC3S93riaLly0zAswKWcl/qyVUL9x8xvX6snpzfSjYiSg0zoqdRCyCfr16Y28NpfNQqE8Zdh2qqjmtGppjMc+GUqOahSpdiKUoNEuOlT3fGY31bIquINOxNeAv2nlypiTVqiZJY6CjXTxfPthfDyw6/P6MfmaYs2cQCkcZIlJm3r8LlKoh4eZK/dg3lHQDEKcqp9AeINOGBCQVpoOVCOMdD3xtIAJlMnSpAv9mn2yaO6L98WDZMJqEJW5QyDuzMqu7glwR71LrPdLY7yiTLzBThLPFu7boHh/bkMvq1Ww1ykRg5iyJZRKxGIKUgtEijheeCtoSNZVFnFcADiHDai4crD3jQXKatHol3KvdemrYLgwUzOrdp53QNzwGgXDszZYGcfvemCCVPWSd2MP2hUoXK5gcjbtKPfjServTGTgikcKDAg+0KdQLblblA4swp0xH0uz4AOgLhhRrCJJ5XgiY/s0F02zTzq7pwSjPwmrGSxAO9mgcrn9Y5RxJUNz1b54CSU1eMEAFTqGaVwgH3ygJb5dRCIY6Gj3xLBiMW3iJuAbv2jhMSpEGgHu1Q/fGrTDrgCRcdDEugFlcAXA4S1YQLM0FPvRo5OKVtrLBSyZwqrDjh8VBIdPiX7YuaI6GJGZnS1FmNUpf3cYuHmir90unLemFefQmc+9Aqp/e8rNvmpaBQI6PR8AU6Ls5NOMN1mRQOylDsDwtr8saOztSUg9J0X1SflxYswgj7SVKJACd5QqUeCH0liI4z94EFscbmG3xQoS0XvC5S7CIXHMpYMPqw6VwAmTsJvMCeE0UmuiWo3E4FbYvmwcsAgcSbF1b2FSvFErDNYR4fmWwoRADjjZipxvAAClLxdLQQykm/TFl2fFAQGJWeEBJiBio8UJFEWip41VZ71OAJc3lFxElLBLOShMWHcO0MDdi4O8+tb4qe2dhlIZxUJutL1mlcS+Ygpf/nFmzO0YZSfexJWPHOSZZmMUcDzbz3X7tLVwDFziCCCWJJBRvHAUzxEB02hJ409DbuB51tLYrAW1cTJ7FVAPKaE4Y+G8jUgJCnsCpImoGR6KBemHG0gkhJBccPnepDw6S13o4lfJ8dbJioSSStSUsXVMxCXAVE5eZKuDrKfngAzL5QgKEwIADGdAcWC7UnVwNo3c4U7Qyl+XuApDBuYUAfdUNMW2BHSCQSApy6ZwwU3HCDJ5YaWiJ0mdi+As9l0NMlYWWTQqYqcGQl0ftfOaO3bAHm0fZzL0HTiBL+Wli4r9cONneH3SozCnOQRwpLGzMzUagr9Dc7l9akcRmBelJlUHMk8CdWa+D9mRQFzANEUiQpBTKTzAuRzBJJe2jvjB7T2afpgsLZgCtAXNJ0UNlC14Y4vXDSJlwkgu6hKxmhuTKyEvK7Rg6uzaCmOoeY5SFO4SxMQAkEkQ10F4yuFT6CvXHcTMdYgSGW6hFPCAPerFP2B4ENoXHTGTwUPxMjjcKBBALpl4tJqWq6exBwnGzGu+tO4un1Ari6bYQVRPKVUEoVSZgd3aiSj3nR+hpgFUFLAzulnBnLlJLIXY1iKEhpa7UwwenJtJN9CXw3BAYEqUHTThYuDu0EEP763ZsWCBFhyh4y0iUe8aGGSOaPy1MJXuRqQaUphdsopTeJLe0QgpZ96Rw82X8jfJ8MoOfFA4Wrg4DFopRSSiCRI0kaH75YNJwCWNMDyA54Q6hi4C/dgwwAQxMCiWIQPfVo5a7HCnNZdLlllbmhdHE7SLYV9+XB1DVfD6NnYcp98qWQneGNxGG4CY7lHOuJ7km8nawebipCjMZSCqZIijgI+MgBrZahhgaks+AK5Hy4AopgRUhSLB5iWvujwgai1jhaMqHNC4Np0u/2fWXif5YshWkkAMTwMkxUkKJBMJFRURhxre6hVmwMY6GJ3qmIJn3iZpbb12ecL9295cADbITIp5ikS3C0hx5VVB+Irh+788ZhpAWQpnALxAUiKkAKSkGJDDeWCn3iNJjRzjMAcOssAQVFSRLPFbeS8CHI5TDE5+9fTHEJYYcTplQQQtbyTNCX1nVEdKqOE6YNGRXJVMSSRXlzD7qdl3Tz75m1l+WCVZaMCSUgLmW/DHbeyDfaPIYLSC8wpgAERrzKA+JMBEXQpb2hmp7sNu/wfDLIZtQUJWK54co3q2MWU7lBpyLhAqX95nYjERy6mAQn/AEZXTHsT+qPS7vOfo9cSQoYbjSd3KuZhHfdT/rAH396Uyfdd9MATe2CWi17rdoIXvYj7mfhXyzbwxuCzy6a4JVnFhSnKkqBjTgRogAUAk5pILMBCQyobakyuScRiHEcuEiJNX/yJd/uxMzeTcUGs3yxiEJYSzSyw5X9oeSb9T05gsK3jaWcvgA2Dm1zBoiySqHKDGispZD5VJozRUOYnQgO2O4GaG7+NE3RQ5XvY825nZcSo+II3ANZL0Y4DOURxEvKd5PKMw5Q/61Lw1UVsUdnemCEw1TDi95Ohi2al30plZ0/D9nofvXo2AD/alh3WqcGKFJEWOwihL5hH7kOEy0ffNHNMAKjknhiKLmGEuuPUH/xnp+0rvPyxpJQEcJXJIkANmn3U36uOXmEZ5mPKzOccZiGXUTPeNMJcz0HtbcLM7btqfjgDQjCV1RFBEpchUV92FtFXbmREZCReXtjoRVzVJ3kynTNFYRQklSLcghMoV5vQYj3ESYMTOVQzVMeUxabl+Dk3PM/mvSuOEQgEBguSQMCmOCYM53flaffX+7gCVGYNJTEV8MpM0Sob9WU5F4i3C+1aHDbK7RZNowEqySIkR5Ar9YWnSaHE4UduuFUZCwXUFTTRZuGO027/AFpuHllaQde+GeUEXhZ5gYMrjMEbxv1V5U8ohvPXmwARG2vEdpIoXNyzLl3ktEdkbnjP3sAwc+W4TGKWhkKKojlJJ3Cv3lrEqjqNBiaKp02iSSHTNTbreVFvib//ANK2xyVRJjMXXMuZhmG3kv6w1GlMNgj7z9cAA7TiuniUoNO9YlAK5gil4ZYJ7dTbeRnSoM84UAETRG3jcCSSORUJ1nvgpQUwAeu6lcZhnb9Velgl953745TCTKfibuVThszNupxvAOH4m95QPKDgAnL5ksJVrCCEVeM+7KiISyzcS4nCrWXtXHOezKlTqLJUUlK1ARnaG+/AP/4ndDXKiwfEsJCwuvPOt+HNNvJTvmYcm6ICdJu2NIVRJTOzQpXTmu/sjuNFPvPlq2AFGfiF0DfFhImQQjVRTMkTEnmSX/u4wMmKndlRiMgoQpJSlQITOUzUqHWyaP8Ajg7PZdLH4gQAtwBmHKH9+3DRRitJ93u+OIcBYXdW8mqR7QU76UEmieTcWbzPpfGD1zMGlZVSkKJiTDjYKHxwKMRDQykfeZnYYmUGVwkTPDYcdVFL5d+G0RLlf3rsaY7TDsE7wJZEj+0PLN+rOGuInP8AdZqNjcQFuIxJWiTMcw8rfrdW5jEA3fbvjJ5EuZQkhyvgkeaZb7uZlLHC84i8AoTLo2O1wDV1JCgYoKQoyiIzxkBktKiFxJFpnAfB0RMUqoTvJksf1iXfSCUnh5dw4Os/1xCIVHBVu5UsTvwd1vPceXn3jz/dtTAHGRDHhWHJhM6lhyQfZQeGgit7zSlZaOUjMJ3bmMRDCCSoLiuIU3v4nK+8RGZKSzlOIiQPiKLvEmrmOn64BS5pu8SIoUspO8eEznMtvZDuPK8gguF6z30wBIuNECi6wIky3TvFhO+CQVwww+GmAZ06T2fA5uGi091K6lupBf2QqcXjKdMQaDtiOLCgSa7vdnTNTGDP7sUT8URnKvuW1x3Hy8OYzSkzxZ5RmmKmHtZTw8ssoh930wAFFCReKyJS6p4rhEx9pUOHmhr4YZ1HVsclMR2BG8mIlC4jb2RxD5eXcut/tavTBAyaXAShMxMIJcZlp2PsxNOUQ/ifeZ9MDLycOUFMNe7KFHlzM26CvTn39jojvgDUFgxC1SSoIVNFBKHbLqonmXFmQv7pDC7ZidWRXMXhmeaK8ozDbwJBzLN5N00n3nbXGYApcPPRwxEWICCFPNEHGEyhdDeThfHHtkRgApbAJDOuyTMhErs6VcTfPEAIawszAJs9RzXJr6Y6Cg9w9XJAvLU3sU0HfAEqs1Gq64lZ3ZS6zfF1rPT97XEqM7GdxEiggpIMywxSCEKobJQ6SRZ++BBC06joKfZevl1xJIOlG6B2rMm91EuO2AJhmogS00WUJCQl1USDMEM+i+KWzF8dKzkarrWonePxKLldIhvWcUHWxwImEexN3lH15mlPL6463fRP/rpSUXug39a4AM9viuCIiwXQQSpRqgDdk18iXBPl7Y0nORWAniyySlPGTJMVSkPefiAsxfXAxqahx21+0Obzmo66YxPoHpUWB+3zMwHD69zgA47SjEzGIsmZandfMpLLXeyk8D64wbSjPSLE4SggvE8g909aSVBOmAEj7tK07aAia6TUjp+G+tHd9H/f8/mo3XS2ADk7Ri8s8QpKS4eI5SpUyksD5onEPrjR2vmJpt7EJmUXmicxSApQrR0cD9yMB0FmFi9L6Keby8pPV8aCR9gsPu6fZ5rgupunbABo2jGBpEiAAIbiiAgJ+Fr5FX6Y69tjM08QghQImicpLxE38yqtrgSEvt1fhFSRxeayxQdWxouGYMzFygacp5vKKHob4APVtKO5Jirmd3CovMzTO9pOF8RDORaCdbMkM6yQlLlA5rpU5I0wMliDwlrNKOV+XmvNxdWrjFJbuTrKK/e5rKsD1wAUnOxKidaiQsETrsaxRfzkUGuNoz8Z33i5nBd1tOAyVXqAmj9aWwJDsWDGmgofKaq8gocdSJblcVowdn5eaiieL0wASNoLAadYDJArEeUElAv5VEq7YxW1YtZoqyTObxKzD3xv57Dr+OBoqA1ZSXNWDE1dV7KsNH9ccpQBelrgd5fNZBv/AIcAGL2pFJBEZYIUCCVLuEshXN5U0J0tiJGZiMRNFlla8QcIU4SK3m4/xwOtKbymlQGFvMGmuolx2xuXpUnzEDm1WOKzcPr0NMAEe0xqvFiE8Zd11K6RFX84oD5sbTm4ukSIC6CDMuhCSIRd/IHSTpgVIBFBQdUigcyvW6bq7XxyG0DiosOnEL+c1T/hwBNv4jSzRZZCGdbyzAlFyOfiaxFcbXnoxL7yISSskhS+ZQaIq9lIp3btgYJFLP1kcP1vZuE98bVDFgmlaSuWcMk1uk8R7GvTAE0LORgzLWKw2JK6S/C1sj8McjOrIaZZRKUkAq5SqZaGeoUvibEMo+y9dE31VY+fT8Ma3QPRy1Zbd70CRwnR/rgAk7QjEzGKsqJUXmXVRSApdC7FHC+trYwZ2LYLWB7tnUp2R8IGtJCflTAsqW5aAGkun2b3B4vTGS1t1LhIFTfXzWT/ACwBMM0suJojMXDrsovEDTXWa1viRe0Y4PxIkzlbhUTnllnu/JwPd6YG3fQDy1YN90mtkgsr8ccGD92gB4WD+l3d+L0wBOc6tqLWEskAOtwlJeGmh8qq9tMZiEppRtbAXbiVeymAHWtsZg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5494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3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glimpses of pornography :</a:t>
            </a:r>
          </a:p>
          <a:p>
            <a:r>
              <a:rPr lang="en-US" dirty="0" smtClean="0"/>
              <a:t>online pop-ups and ads </a:t>
            </a:r>
          </a:p>
          <a:p>
            <a:r>
              <a:rPr lang="en-US" dirty="0" smtClean="0"/>
              <a:t>Also with partial nudity and virtual sex scenes on TV programs that can trigger enough curiosity that will lead to the sin.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Accessibility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15612"/>
            <a:ext cx="5105400" cy="241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26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 smtClean="0"/>
              <a:t>Once tempted: there </a:t>
            </a:r>
            <a:r>
              <a:rPr lang="en-US" dirty="0"/>
              <a:t>is little-to-no age verification to prevent a curious child from entering a porn site.</a:t>
            </a:r>
          </a:p>
          <a:p>
            <a:pPr lvl="0" fontAlgn="base"/>
            <a:r>
              <a:rPr lang="en-US" dirty="0" smtClean="0"/>
              <a:t>- associated </a:t>
            </a:r>
            <a:r>
              <a:rPr lang="en-US" dirty="0"/>
              <a:t>with popular cartoon characters and teen </a:t>
            </a:r>
            <a:r>
              <a:rPr lang="en-US" dirty="0" smtClean="0"/>
              <a:t>icons</a:t>
            </a:r>
            <a:endParaRPr lang="en-US" dirty="0"/>
          </a:p>
          <a:p>
            <a:pPr lvl="0" fontAlgn="base"/>
            <a:r>
              <a:rPr lang="en-US" dirty="0" smtClean="0"/>
              <a:t>- cross-marketing </a:t>
            </a:r>
            <a:r>
              <a:rPr lang="en-US" dirty="0"/>
              <a:t>between online gaming and the pornography </a:t>
            </a:r>
            <a:r>
              <a:rPr lang="en-US" dirty="0" smtClean="0"/>
              <a:t>industry</a:t>
            </a:r>
          </a:p>
          <a:p>
            <a:pPr lvl="1" fontAlgn="base"/>
            <a:r>
              <a:rPr lang="en-US" dirty="0" smtClean="0"/>
              <a:t>check the game ratings </a:t>
            </a:r>
            <a:r>
              <a:rPr lang="en-US" dirty="0"/>
              <a:t>before allowing your kids to play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Accessibility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" t="12043" r="65512" b="12043"/>
          <a:stretch/>
        </p:blipFill>
        <p:spPr bwMode="auto">
          <a:xfrm>
            <a:off x="7239000" y="228600"/>
            <a:ext cx="1709114" cy="2090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34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/>
              <a:t>Kids can also encounter pornography on social networking sites like Twitter and </a:t>
            </a:r>
            <a:r>
              <a:rPr lang="en-US" dirty="0" smtClean="0"/>
              <a:t>Facebook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1.1 Accessibility</a:t>
            </a:r>
            <a:endParaRPr lang="en-US" dirty="0"/>
          </a:p>
        </p:txBody>
      </p:sp>
      <p:pic>
        <p:nvPicPr>
          <p:cNvPr id="4098" name="Picture 2" descr="http://3.bp.blogspot.com/-o9B09eBG9B4/UKAHOdPtFOI/AAAAAAAAANU/KYJkw65UszQ/s1600/real_estate_and_social_media_thoughts_1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862"/>
            <a:ext cx="5029200" cy="348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3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372 million </a:t>
            </a:r>
            <a:r>
              <a:rPr lang="en-US" dirty="0"/>
              <a:t>pornographic Web pages;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72 million </a:t>
            </a:r>
            <a:r>
              <a:rPr lang="en-US" dirty="0"/>
              <a:t>people visit porn sites each </a:t>
            </a:r>
            <a:r>
              <a:rPr lang="en-US" dirty="0" smtClean="0"/>
              <a:t>year.</a:t>
            </a:r>
          </a:p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35%</a:t>
            </a:r>
            <a:r>
              <a:rPr lang="en-US" sz="3000" dirty="0"/>
              <a:t> </a:t>
            </a:r>
            <a:r>
              <a:rPr lang="en-US" dirty="0"/>
              <a:t>of all internet downloads are pornographic</a:t>
            </a:r>
          </a:p>
          <a:p>
            <a:r>
              <a:rPr lang="en-US" dirty="0"/>
              <a:t>In the US, a new porn video is completed every </a:t>
            </a:r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39 minutes</a:t>
            </a:r>
          </a:p>
          <a:p>
            <a:r>
              <a:rPr lang="en-US" sz="3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2.5 billion </a:t>
            </a:r>
            <a:r>
              <a:rPr lang="en-US" dirty="0"/>
              <a:t>emails per day are pornographic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Every second</a:t>
            </a:r>
            <a:r>
              <a:rPr lang="en-US" dirty="0"/>
              <a:t>, over $ 3000 is spent on pornography and over 30 000 users are viewing porn sites.</a:t>
            </a:r>
          </a:p>
          <a:p>
            <a:r>
              <a:rPr lang="en-US" dirty="0"/>
              <a:t>The average child sees their first porn by the age of just 11. Between 60 and 90 per cent of under-16s have viewed </a:t>
            </a:r>
            <a:r>
              <a:rPr lang="en-US" dirty="0" smtClean="0"/>
              <a:t>online </a:t>
            </a:r>
            <a:r>
              <a:rPr lang="en-US" dirty="0"/>
              <a:t>pornography.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6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829</TotalTime>
  <Words>1316</Words>
  <Application>Microsoft Office PowerPoint</Application>
  <PresentationFormat>On-screen Show (4:3)</PresentationFormat>
  <Paragraphs>184</Paragraphs>
  <Slides>34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Hardcover</vt:lpstr>
      <vt:lpstr>Family In Christ Program</vt:lpstr>
      <vt:lpstr>1. Pornography</vt:lpstr>
      <vt:lpstr>1. Pornography</vt:lpstr>
      <vt:lpstr>1. Pornography</vt:lpstr>
      <vt:lpstr>1.1 Accessibility</vt:lpstr>
      <vt:lpstr>1.1 Accessibility</vt:lpstr>
      <vt:lpstr>1.1 Accessibility</vt:lpstr>
      <vt:lpstr>1.1 Accessibility</vt:lpstr>
      <vt:lpstr>1.2 Statistics</vt:lpstr>
      <vt:lpstr>1.2 Statistics</vt:lpstr>
      <vt:lpstr>1.3 Consequences</vt:lpstr>
      <vt:lpstr>1.3 Consequences</vt:lpstr>
      <vt:lpstr>1.3 Consequences For the Youth</vt:lpstr>
      <vt:lpstr>1.31 Consequences for the Youth</vt:lpstr>
      <vt:lpstr>1.31 Consequences for the Youth</vt:lpstr>
      <vt:lpstr>PowerPoint Presentation</vt:lpstr>
      <vt:lpstr>1.32 For the adult</vt:lpstr>
      <vt:lpstr>PowerPoint Presentation</vt:lpstr>
      <vt:lpstr>1.33 The Family Unit</vt:lpstr>
      <vt:lpstr>Family Unit - Salvation</vt:lpstr>
      <vt:lpstr>1.4 Fighting the Addiction</vt:lpstr>
      <vt:lpstr>Basics for Every Age</vt:lpstr>
      <vt:lpstr>More Tips for Parents</vt:lpstr>
      <vt:lpstr>2. School-Related Issues</vt:lpstr>
      <vt:lpstr>2.1 Sex</vt:lpstr>
      <vt:lpstr>High school objectives</vt:lpstr>
      <vt:lpstr>What Teachers Assume</vt:lpstr>
      <vt:lpstr>Quebec civil law &amp; Youth Clinics</vt:lpstr>
      <vt:lpstr>PowerPoint Presentation</vt:lpstr>
      <vt:lpstr>PowerPoint Presentation</vt:lpstr>
      <vt:lpstr>2.2 Religion</vt:lpstr>
      <vt:lpstr>2.3 Child welfare</vt:lpstr>
      <vt:lpstr>Reporting Child Abuse or Neglect</vt:lpstr>
      <vt:lpstr>Discipline @ Home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Sherif wissa</dc:creator>
  <cp:lastModifiedBy>Sherif wissa</cp:lastModifiedBy>
  <cp:revision>128</cp:revision>
  <dcterms:created xsi:type="dcterms:W3CDTF">2013-02-04T21:46:51Z</dcterms:created>
  <dcterms:modified xsi:type="dcterms:W3CDTF">2013-03-31T19:19:02Z</dcterms:modified>
</cp:coreProperties>
</file>