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51"/>
  </p:notesMasterIdLst>
  <p:sldIdLst>
    <p:sldId id="256" r:id="rId2"/>
    <p:sldId id="262" r:id="rId3"/>
    <p:sldId id="300" r:id="rId4"/>
    <p:sldId id="282" r:id="rId5"/>
    <p:sldId id="263" r:id="rId6"/>
    <p:sldId id="301" r:id="rId7"/>
    <p:sldId id="302" r:id="rId8"/>
    <p:sldId id="294" r:id="rId9"/>
    <p:sldId id="267" r:id="rId10"/>
    <p:sldId id="268" r:id="rId11"/>
    <p:sldId id="303" r:id="rId12"/>
    <p:sldId id="305" r:id="rId13"/>
    <p:sldId id="258" r:id="rId14"/>
    <p:sldId id="259" r:id="rId15"/>
    <p:sldId id="269" r:id="rId16"/>
    <p:sldId id="291" r:id="rId17"/>
    <p:sldId id="296" r:id="rId18"/>
    <p:sldId id="276" r:id="rId19"/>
    <p:sldId id="260" r:id="rId20"/>
    <p:sldId id="273" r:id="rId21"/>
    <p:sldId id="275" r:id="rId22"/>
    <p:sldId id="283" r:id="rId23"/>
    <p:sldId id="271" r:id="rId24"/>
    <p:sldId id="274" r:id="rId25"/>
    <p:sldId id="309" r:id="rId26"/>
    <p:sldId id="310" r:id="rId27"/>
    <p:sldId id="285" r:id="rId28"/>
    <p:sldId id="306" r:id="rId29"/>
    <p:sldId id="261" r:id="rId30"/>
    <p:sldId id="272" r:id="rId31"/>
    <p:sldId id="277" r:id="rId32"/>
    <p:sldId id="284" r:id="rId33"/>
    <p:sldId id="304" r:id="rId34"/>
    <p:sldId id="270" r:id="rId35"/>
    <p:sldId id="290" r:id="rId36"/>
    <p:sldId id="287" r:id="rId37"/>
    <p:sldId id="308" r:id="rId38"/>
    <p:sldId id="289" r:id="rId39"/>
    <p:sldId id="292" r:id="rId40"/>
    <p:sldId id="288" r:id="rId41"/>
    <p:sldId id="278" r:id="rId42"/>
    <p:sldId id="281" r:id="rId43"/>
    <p:sldId id="307" r:id="rId44"/>
    <p:sldId id="293" r:id="rId45"/>
    <p:sldId id="297" r:id="rId46"/>
    <p:sldId id="298" r:id="rId47"/>
    <p:sldId id="280" r:id="rId48"/>
    <p:sldId id="266" r:id="rId49"/>
    <p:sldId id="299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663" autoAdjust="0"/>
    <p:restoredTop sz="92185" autoAdjust="0"/>
  </p:normalViewPr>
  <p:slideViewPr>
    <p:cSldViewPr>
      <p:cViewPr>
        <p:scale>
          <a:sx n="60" d="100"/>
          <a:sy n="60" d="100"/>
        </p:scale>
        <p:origin x="-132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5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91E64C4-43A6-4140-AD62-A947E961573C}" type="datetimeFigureOut">
              <a:rPr lang="en-CA" smtClean="0"/>
              <a:t>14/04/2013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9FC12EB-80CD-48D1-A1A4-1EC33595D8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870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14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42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83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698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33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1793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046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0078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29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128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2134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7252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05373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7323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442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950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418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983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781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725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698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186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151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051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46444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3344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6984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6561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5539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6298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6984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3553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24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r>
              <a:rPr lang="en-CA" dirty="0" err="1" smtClean="0"/>
              <a:t>Badam</a:t>
            </a:r>
            <a:r>
              <a:rPr lang="en-CA" dirty="0" smtClean="0"/>
              <a:t> </a:t>
            </a:r>
            <a:r>
              <a:rPr lang="en-CA" dirty="0" err="1" smtClean="0"/>
              <a:t>ana</a:t>
            </a:r>
            <a:r>
              <a:rPr lang="en-CA" dirty="0" smtClean="0"/>
              <a:t> </a:t>
            </a:r>
            <a:r>
              <a:rPr lang="en-CA" dirty="0" err="1" smtClean="0"/>
              <a:t>soghayar</a:t>
            </a:r>
            <a:r>
              <a:rPr lang="en-CA" dirty="0" smtClean="0"/>
              <a:t>, we </a:t>
            </a:r>
            <a:r>
              <a:rPr lang="en-CA" dirty="0" err="1" smtClean="0"/>
              <a:t>awladi</a:t>
            </a:r>
            <a:r>
              <a:rPr lang="en-CA" dirty="0" smtClean="0"/>
              <a:t> </a:t>
            </a:r>
            <a:r>
              <a:rPr lang="en-CA" dirty="0" err="1" smtClean="0"/>
              <a:t>lessa</a:t>
            </a:r>
            <a:r>
              <a:rPr lang="en-CA" dirty="0" smtClean="0"/>
              <a:t> </a:t>
            </a:r>
            <a:r>
              <a:rPr lang="en-CA" dirty="0" err="1" smtClean="0"/>
              <a:t>soghayareen</a:t>
            </a:r>
            <a:r>
              <a:rPr lang="en-CA" dirty="0" smtClean="0"/>
              <a:t>, </a:t>
            </a:r>
            <a:r>
              <a:rPr lang="en-CA" dirty="0" err="1" smtClean="0"/>
              <a:t>makontesh</a:t>
            </a:r>
            <a:r>
              <a:rPr lang="en-CA" dirty="0" smtClean="0"/>
              <a:t> 3ayez en</a:t>
            </a:r>
            <a:r>
              <a:rPr lang="en-CA" baseline="0" dirty="0" smtClean="0"/>
              <a:t> el session da </a:t>
            </a:r>
            <a:r>
              <a:rPr lang="en-CA" baseline="0" dirty="0" err="1" smtClean="0"/>
              <a:t>yekoun</a:t>
            </a:r>
            <a:r>
              <a:rPr lang="en-CA" baseline="0" dirty="0" smtClean="0"/>
              <a:t> </a:t>
            </a:r>
            <a:r>
              <a:rPr lang="en-CA" baseline="0" dirty="0" err="1" smtClean="0"/>
              <a:t>nazari</a:t>
            </a:r>
            <a:r>
              <a:rPr lang="en-CA" baseline="0" dirty="0" smtClean="0"/>
              <a:t> bass – </a:t>
            </a:r>
            <a:r>
              <a:rPr lang="en-CA" baseline="0" dirty="0" err="1" smtClean="0"/>
              <a:t>atmanna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eno</a:t>
            </a:r>
            <a:r>
              <a:rPr lang="en-CA" baseline="0" dirty="0" smtClean="0"/>
              <a:t> </a:t>
            </a:r>
            <a:r>
              <a:rPr lang="en-CA" baseline="0" dirty="0" err="1" smtClean="0"/>
              <a:t>yekoun</a:t>
            </a:r>
            <a:r>
              <a:rPr lang="en-CA" baseline="0" dirty="0" smtClean="0"/>
              <a:t> 3amali. </a:t>
            </a:r>
          </a:p>
          <a:p>
            <a:r>
              <a:rPr lang="en-CA" baseline="0" dirty="0" smtClean="0"/>
              <a:t>3ashan </a:t>
            </a:r>
            <a:r>
              <a:rPr lang="en-CA" baseline="0" dirty="0" err="1" smtClean="0"/>
              <a:t>keda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fakkart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enni</a:t>
            </a:r>
            <a:r>
              <a:rPr lang="en-CA" baseline="0" dirty="0" smtClean="0"/>
              <a:t> a7san 7aga a3melha </a:t>
            </a:r>
            <a:r>
              <a:rPr lang="en-CA" baseline="0" dirty="0" err="1" smtClean="0"/>
              <a:t>enni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akkallem</a:t>
            </a:r>
            <a:r>
              <a:rPr lang="en-CA" baseline="0" dirty="0" smtClean="0"/>
              <a:t> ma3 el </a:t>
            </a:r>
            <a:r>
              <a:rPr lang="en-CA" baseline="0" dirty="0" err="1" smtClean="0"/>
              <a:t>ahali</a:t>
            </a:r>
            <a:r>
              <a:rPr lang="en-CA" baseline="0" dirty="0" smtClean="0"/>
              <a:t> el </a:t>
            </a:r>
            <a:r>
              <a:rPr lang="en-CA" baseline="0" dirty="0" err="1" smtClean="0"/>
              <a:t>beyhebbo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Rabbeno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awi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wakhod</a:t>
            </a:r>
            <a:r>
              <a:rPr lang="en-CA" baseline="0" dirty="0" smtClean="0"/>
              <a:t> men </a:t>
            </a:r>
            <a:r>
              <a:rPr lang="en-CA" baseline="0" dirty="0" err="1" smtClean="0"/>
              <a:t>khebrethom</a:t>
            </a:r>
            <a:r>
              <a:rPr lang="en-CA" baseline="0" dirty="0" smtClean="0"/>
              <a:t>, we nassaye77om, we </a:t>
            </a:r>
            <a:r>
              <a:rPr lang="en-CA" baseline="0" dirty="0" err="1" smtClean="0"/>
              <a:t>afkarhom</a:t>
            </a:r>
            <a:r>
              <a:rPr lang="en-CA" baseline="0" dirty="0" smtClean="0"/>
              <a:t> el </a:t>
            </a:r>
            <a:r>
              <a:rPr lang="en-CA" baseline="0" dirty="0" err="1" smtClean="0"/>
              <a:t>gamila</a:t>
            </a:r>
            <a:r>
              <a:rPr lang="en-CA" baseline="0" dirty="0" smtClean="0"/>
              <a:t>. </a:t>
            </a:r>
          </a:p>
          <a:p>
            <a:r>
              <a:rPr lang="en-CA" baseline="0" dirty="0" err="1" smtClean="0"/>
              <a:t>Ekkalemt</a:t>
            </a:r>
            <a:r>
              <a:rPr lang="en-CA" baseline="0" dirty="0" smtClean="0"/>
              <a:t> ma3 </a:t>
            </a:r>
            <a:r>
              <a:rPr lang="en-CA" baseline="0" dirty="0" err="1" smtClean="0"/>
              <a:t>Ommahat</a:t>
            </a:r>
            <a:r>
              <a:rPr lang="en-CA" baseline="0" dirty="0" smtClean="0"/>
              <a:t> we </a:t>
            </a:r>
            <a:r>
              <a:rPr lang="en-CA" baseline="0" dirty="0" err="1" smtClean="0"/>
              <a:t>Abbahat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kobar</a:t>
            </a:r>
            <a:r>
              <a:rPr lang="en-CA" baseline="0" dirty="0" smtClean="0"/>
              <a:t> we </a:t>
            </a:r>
            <a:r>
              <a:rPr lang="en-CA" baseline="0" dirty="0" err="1" smtClean="0"/>
              <a:t>soghayareen</a:t>
            </a:r>
            <a:r>
              <a:rPr lang="en-CA" baseline="0" dirty="0" smtClean="0"/>
              <a:t>, we ma3 </a:t>
            </a:r>
            <a:r>
              <a:rPr lang="en-CA" baseline="0" dirty="0" err="1" smtClean="0"/>
              <a:t>Shabab</a:t>
            </a:r>
            <a:r>
              <a:rPr lang="en-CA" baseline="0" dirty="0" smtClean="0"/>
              <a:t> we </a:t>
            </a:r>
            <a:r>
              <a:rPr lang="en-CA" baseline="0" dirty="0" err="1" smtClean="0"/>
              <a:t>Shabb’at</a:t>
            </a:r>
            <a:r>
              <a:rPr lang="en-CA" baseline="0" dirty="0" smtClean="0"/>
              <a:t> bey7ebbo </a:t>
            </a:r>
            <a:r>
              <a:rPr lang="en-CA" baseline="0" dirty="0" err="1" smtClean="0"/>
              <a:t>Rabbena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bardo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awi</a:t>
            </a:r>
            <a:r>
              <a:rPr lang="en-CA" baseline="0" dirty="0" smtClean="0"/>
              <a:t> </a:t>
            </a:r>
            <a:r>
              <a:rPr lang="en-CA" baseline="0" dirty="0" err="1" smtClean="0"/>
              <a:t>bardo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ennohom</a:t>
            </a:r>
            <a:r>
              <a:rPr lang="en-CA" baseline="0" dirty="0" smtClean="0"/>
              <a:t> </a:t>
            </a:r>
            <a:r>
              <a:rPr lang="en-CA" baseline="0" dirty="0" err="1" smtClean="0"/>
              <a:t>ye’oulili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ahlohom</a:t>
            </a:r>
            <a:r>
              <a:rPr lang="en-CA" baseline="0" dirty="0" smtClean="0"/>
              <a:t> kana beyet3amlo ma3ehom </a:t>
            </a:r>
            <a:r>
              <a:rPr lang="en-CA" baseline="0" dirty="0" err="1" smtClean="0"/>
              <a:t>ezzay</a:t>
            </a:r>
            <a:r>
              <a:rPr lang="en-CA" baseline="0" dirty="0" smtClean="0"/>
              <a:t>.</a:t>
            </a:r>
          </a:p>
          <a:p>
            <a:r>
              <a:rPr lang="en-CA" baseline="0" dirty="0" smtClean="0"/>
              <a:t>Mo3zab el hatessma3ou men </a:t>
            </a:r>
            <a:r>
              <a:rPr lang="en-CA" baseline="0" dirty="0" err="1" smtClean="0"/>
              <a:t>khebrathom</a:t>
            </a:r>
            <a:r>
              <a:rPr lang="en-CA" baseline="0" dirty="0" smtClean="0"/>
              <a:t> we </a:t>
            </a:r>
            <a:r>
              <a:rPr lang="en-CA" baseline="0" dirty="0" err="1" smtClean="0"/>
              <a:t>nassayehhom</a:t>
            </a:r>
            <a:r>
              <a:rPr lang="en-CA" baseline="0" dirty="0" smtClean="0"/>
              <a:t> we </a:t>
            </a:r>
            <a:r>
              <a:rPr lang="en-CA" baseline="0" dirty="0" err="1" smtClean="0"/>
              <a:t>afkarhom</a:t>
            </a:r>
            <a:r>
              <a:rPr lang="en-CA" baseline="0" dirty="0" smtClean="0"/>
              <a:t>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255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94620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312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9678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r>
              <a:rPr lang="en-CA" dirty="0" err="1" smtClean="0"/>
              <a:t>Gau</a:t>
            </a:r>
            <a:r>
              <a:rPr lang="en-CA" baseline="0" dirty="0" smtClean="0"/>
              <a:t> el Bet we </a:t>
            </a:r>
            <a:r>
              <a:rPr lang="en-CA" baseline="0" dirty="0" err="1" smtClean="0"/>
              <a:t>selouk</a:t>
            </a:r>
            <a:r>
              <a:rPr lang="en-CA" baseline="0" dirty="0" smtClean="0"/>
              <a:t> el </a:t>
            </a:r>
            <a:r>
              <a:rPr lang="en-CA" baseline="0" dirty="0" err="1" smtClean="0"/>
              <a:t>Osra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76984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6263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7485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9339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31531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0865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421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52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48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024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2659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C12EB-80CD-48D1-A1A4-1EC33595D87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533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9E65D6-32E4-42A4-BE49-518253F3CA28}" type="datetimeFigureOut">
              <a:rPr lang="en-US" smtClean="0"/>
              <a:t>4/14/2013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copts.org/resources/bible-study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41" y="935018"/>
            <a:ext cx="7503459" cy="1731982"/>
          </a:xfrm>
        </p:spPr>
        <p:txBody>
          <a:bodyPr/>
          <a:lstStyle/>
          <a:p>
            <a:r>
              <a:rPr lang="en-US" dirty="0" smtClean="0"/>
              <a:t>Family In Christ</a:t>
            </a:r>
            <a:br>
              <a:rPr lang="en-US" dirty="0" smtClean="0"/>
            </a:br>
            <a:r>
              <a:rPr lang="en-US" sz="4000" dirty="0" smtClean="0"/>
              <a:t>Program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267200"/>
            <a:ext cx="72390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Session 6 – Integrating God in our Homes</a:t>
            </a:r>
          </a:p>
          <a:p>
            <a:r>
              <a:rPr lang="en-US" sz="3000" i="1" dirty="0" smtClean="0"/>
              <a:t>Our Home a Church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Sunday, April 14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8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Home: A Church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240280"/>
            <a:ext cx="3803904" cy="3877056"/>
          </a:xfrm>
        </p:spPr>
        <p:txBody>
          <a:bodyPr/>
          <a:lstStyle/>
          <a:p>
            <a:r>
              <a:rPr lang="en-CA" dirty="0" smtClean="0"/>
              <a:t>St. Paul calls the home: “the church which is in your house”</a:t>
            </a:r>
          </a:p>
          <a:p>
            <a:r>
              <a:rPr lang="en-CA" dirty="0" smtClean="0"/>
              <a:t>St. Clement: the 2 or 3 gathered in Christ’s name represent husband, wife and child”</a:t>
            </a:r>
            <a:endParaRPr lang="en-CA" dirty="0"/>
          </a:p>
        </p:txBody>
      </p:sp>
      <p:pic>
        <p:nvPicPr>
          <p:cNvPr id="6" name="Picture 6" descr="http://blogs.uuworld.org/parenting/wp-content/uploads/2012/07/iStock_000011055468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7" b="5597"/>
          <a:stretch/>
        </p:blipFill>
        <p:spPr bwMode="auto">
          <a:xfrm>
            <a:off x="4114800" y="2286000"/>
            <a:ext cx="2847305" cy="178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delivery.superstock.com/WI/223/1889/PreviewComp/SuperStock_1889R-5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10050"/>
            <a:ext cx="2294927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chindy.org/family/images/frontb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28"/>
          <a:stretch/>
        </p:blipFill>
        <p:spPr bwMode="auto">
          <a:xfrm>
            <a:off x="6553200" y="3776455"/>
            <a:ext cx="2381250" cy="28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1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MAKE</a:t>
            </a:r>
            <a:r>
              <a:rPr lang="en-US" dirty="0" smtClean="0"/>
              <a:t> time to get filled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33400" y="2209800"/>
            <a:ext cx="5029200" cy="4267200"/>
          </a:xfrm>
        </p:spPr>
        <p:txBody>
          <a:bodyPr>
            <a:noAutofit/>
          </a:bodyPr>
          <a:lstStyle/>
          <a:p>
            <a:r>
              <a:rPr lang="en-CA" dirty="0" smtClean="0"/>
              <a:t>Wake </a:t>
            </a:r>
            <a:r>
              <a:rPr lang="en-CA" dirty="0"/>
              <a:t>up a little bit before the kids and spend some time with God in prayer</a:t>
            </a:r>
          </a:p>
          <a:p>
            <a:r>
              <a:rPr lang="en-CA" dirty="0" smtClean="0"/>
              <a:t>Talk </a:t>
            </a:r>
            <a:r>
              <a:rPr lang="en-CA" dirty="0"/>
              <a:t>to God in the car</a:t>
            </a:r>
          </a:p>
          <a:p>
            <a:r>
              <a:rPr lang="en-CA" dirty="0" smtClean="0"/>
              <a:t>Lunch </a:t>
            </a:r>
            <a:r>
              <a:rPr lang="en-CA" dirty="0"/>
              <a:t>break with God</a:t>
            </a:r>
          </a:p>
          <a:p>
            <a:r>
              <a:rPr lang="en-CA" dirty="0" smtClean="0"/>
              <a:t>For </a:t>
            </a:r>
            <a:r>
              <a:rPr lang="en-CA" dirty="0"/>
              <a:t>those who don’t work, or </a:t>
            </a:r>
            <a:r>
              <a:rPr lang="en-CA" dirty="0" smtClean="0"/>
              <a:t>part time, or grown kids...library</a:t>
            </a:r>
          </a:p>
          <a:p>
            <a:r>
              <a:rPr lang="en-CA" dirty="0" smtClean="0"/>
              <a:t>Before bed</a:t>
            </a:r>
            <a:endParaRPr lang="en-CA" dirty="0"/>
          </a:p>
        </p:txBody>
      </p:sp>
      <p:pic>
        <p:nvPicPr>
          <p:cNvPr id="8194" name="Picture 2" descr="http://danamccabe.net/wp-content/uploads/2009/12/pitcher-pou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200"/>
            <a:ext cx="23812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5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37" y="2590800"/>
            <a:ext cx="7756263" cy="1828800"/>
          </a:xfrm>
        </p:spPr>
        <p:txBody>
          <a:bodyPr/>
          <a:lstStyle/>
          <a:p>
            <a:r>
              <a:rPr lang="en-CA" dirty="0" smtClean="0"/>
              <a:t>Home</a:t>
            </a:r>
            <a:r>
              <a:rPr lang="en-CA" dirty="0"/>
              <a:t> </a:t>
            </a:r>
            <a:r>
              <a:rPr lang="en-CA" dirty="0" smtClean="0"/>
              <a:t>Environment </a:t>
            </a:r>
            <a:br>
              <a:rPr lang="en-CA" dirty="0" smtClean="0"/>
            </a:br>
            <a:r>
              <a:rPr lang="en-CA" dirty="0" smtClean="0"/>
              <a:t>&amp; Family Lifestyle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53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5 Senses at Home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21462"/>
            <a:ext cx="4876800" cy="4100509"/>
          </a:xfrm>
        </p:spPr>
        <p:txBody>
          <a:bodyPr>
            <a:normAutofit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en-CA" sz="2800" dirty="0"/>
              <a:t>Touch: Signing the cross, </a:t>
            </a:r>
            <a:r>
              <a:rPr lang="en-CA" sz="2800" dirty="0" smtClean="0"/>
              <a:t>kissing icons, … 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CA" sz="2400" dirty="0" smtClean="0"/>
              <a:t>Mouth: Praising God &amp; Fasting</a:t>
            </a:r>
          </a:p>
          <a:p>
            <a:r>
              <a:rPr lang="en-CA" sz="2800" dirty="0" smtClean="0"/>
              <a:t>Sight: Hang icons, saint movies</a:t>
            </a:r>
          </a:p>
          <a:p>
            <a:r>
              <a:rPr lang="en-CA" sz="2800" dirty="0" smtClean="0"/>
              <a:t>Smell: Candles and Incense</a:t>
            </a:r>
          </a:p>
          <a:p>
            <a:r>
              <a:rPr lang="en-CA" sz="2800" dirty="0" smtClean="0"/>
              <a:t>Hear: Hymns, </a:t>
            </a:r>
            <a:r>
              <a:rPr lang="en-CA" sz="2800" dirty="0"/>
              <a:t>Bible, hearing </a:t>
            </a:r>
            <a:r>
              <a:rPr lang="en-CA" sz="2800" dirty="0" smtClean="0"/>
              <a:t>stories, sermons</a:t>
            </a:r>
          </a:p>
        </p:txBody>
      </p:sp>
      <p:pic>
        <p:nvPicPr>
          <p:cNvPr id="1028" name="Picture 4" descr="https://sensualblissvoyager.files.wordpress.com/2012/04/5-senses-b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971800" cy="38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http://farm5.static.flickr.com/4062/4307278049_58279e75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59269"/>
            <a:ext cx="44159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dirty="0" smtClean="0"/>
              <a:t>Home Prayer Corner</a:t>
            </a:r>
            <a:endParaRPr lang="en-CA" dirty="0"/>
          </a:p>
        </p:txBody>
      </p:sp>
      <p:pic>
        <p:nvPicPr>
          <p:cNvPr id="11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63826"/>
            <a:ext cx="1412566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40280"/>
            <a:ext cx="3810000" cy="43129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 place to pray as a family</a:t>
            </a:r>
          </a:p>
          <a:p>
            <a:r>
              <a:rPr lang="en-CA" dirty="0" smtClean="0"/>
              <a:t>Let </a:t>
            </a:r>
            <a:r>
              <a:rPr lang="en-CA" dirty="0"/>
              <a:t>each choose icon to add to Prayer corner</a:t>
            </a:r>
          </a:p>
          <a:p>
            <a:r>
              <a:rPr lang="en-CA" dirty="0"/>
              <a:t>A Time to meet (after Dinner or before the first child goes to bed)</a:t>
            </a:r>
          </a:p>
          <a:p>
            <a:r>
              <a:rPr lang="en-CA" dirty="0"/>
              <a:t>Copies of </a:t>
            </a:r>
            <a:r>
              <a:rPr lang="en-CA" dirty="0" err="1"/>
              <a:t>Agpeya’s</a:t>
            </a:r>
            <a:r>
              <a:rPr lang="en-CA" dirty="0"/>
              <a:t> and some Hymns maybe</a:t>
            </a:r>
          </a:p>
          <a:p>
            <a:r>
              <a:rPr lang="en-CA" dirty="0" smtClean="0"/>
              <a:t>Small whiteboard </a:t>
            </a:r>
            <a:r>
              <a:rPr lang="en-CA" dirty="0"/>
              <a:t>… sick kids at </a:t>
            </a:r>
            <a:r>
              <a:rPr lang="en-CA" dirty="0" smtClean="0"/>
              <a:t>school, </a:t>
            </a:r>
            <a:r>
              <a:rPr lang="en-CA" dirty="0" err="1" smtClean="0"/>
              <a:t>etc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2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 Prayer Corner</a:t>
            </a:r>
            <a:endParaRPr lang="en-CA" dirty="0"/>
          </a:p>
        </p:txBody>
      </p:sp>
      <p:pic>
        <p:nvPicPr>
          <p:cNvPr id="9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http://bp3.blogger.com/_PHevEyZJDwM/SHzd-j-bfhI/AAAAAAAAAQo/5wCRFM5RJt8/s400/icon+corn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r="3226"/>
          <a:stretch/>
        </p:blipFill>
        <p:spPr bwMode="auto">
          <a:xfrm>
            <a:off x="304800" y="3429000"/>
            <a:ext cx="3909393" cy="32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http://lostinelegantcogitations.files.wordpress.com/2008/06/prayer-corn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/>
          <a:stretch/>
        </p:blipFill>
        <p:spPr bwMode="auto">
          <a:xfrm>
            <a:off x="3308718" y="2232616"/>
            <a:ext cx="2680436" cy="218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http://2.bp.blogspot.com/_bfLHIHMqOWM/TCqMiX2451I/AAAAAAAABR8/yCTyvQaXhXc/s1600/Icon-Corner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947987" cy="39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543800" cy="4160520"/>
          </a:xfrm>
        </p:spPr>
        <p:txBody>
          <a:bodyPr>
            <a:noAutofit/>
          </a:bodyPr>
          <a:lstStyle/>
          <a:p>
            <a:r>
              <a:rPr lang="en-CA" sz="3000" dirty="0" smtClean="0"/>
              <a:t>Read the Bible daily! </a:t>
            </a:r>
          </a:p>
          <a:p>
            <a:pPr lvl="1"/>
            <a:r>
              <a:rPr lang="en-US" sz="2400" dirty="0" smtClean="0"/>
              <a:t>Until Prim. 2: </a:t>
            </a:r>
            <a:r>
              <a:rPr lang="en-US" sz="2400" dirty="0"/>
              <a:t>parent reads picture Bible to child</a:t>
            </a:r>
          </a:p>
          <a:p>
            <a:pPr lvl="1"/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: parent reads regular Bible with child</a:t>
            </a:r>
          </a:p>
          <a:p>
            <a:pPr lvl="1"/>
            <a:r>
              <a:rPr lang="en-US" sz="2400" dirty="0"/>
              <a:t>4</a:t>
            </a:r>
            <a:r>
              <a:rPr lang="en-US" sz="2400" baseline="30000" dirty="0"/>
              <a:t>th:</a:t>
            </a:r>
            <a:r>
              <a:rPr lang="en-US" sz="2400" dirty="0"/>
              <a:t> they read regular Bible as you sit with them</a:t>
            </a:r>
          </a:p>
          <a:p>
            <a:pPr lvl="1"/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: they read Bible on their own; possible parent discussion afterward</a:t>
            </a:r>
            <a:r>
              <a:rPr lang="en-US" sz="2400" dirty="0" smtClean="0"/>
              <a:t>.</a:t>
            </a:r>
            <a:endParaRPr lang="en-CA" sz="2800" dirty="0" smtClean="0"/>
          </a:p>
          <a:p>
            <a:r>
              <a:rPr lang="en-CA" sz="2800" dirty="0" smtClean="0"/>
              <a:t>Idea: A verse to memorize during dinner</a:t>
            </a:r>
          </a:p>
          <a:p>
            <a:r>
              <a:rPr lang="en-CA" sz="2800" dirty="0" smtClean="0"/>
              <a:t>Next day, the person that can recite the verse gets a reward!</a:t>
            </a:r>
          </a:p>
        </p:txBody>
      </p:sp>
    </p:spTree>
    <p:extLst>
      <p:ext uri="{BB962C8B-B14F-4D97-AF65-F5344CB8AC3E}">
        <p14:creationId xmlns:p14="http://schemas.microsoft.com/office/powerpoint/2010/main" val="3834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Bible (cont’d)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7696200" cy="3877056"/>
          </a:xfrm>
        </p:spPr>
        <p:txBody>
          <a:bodyPr>
            <a:normAutofit/>
          </a:bodyPr>
          <a:lstStyle/>
          <a:p>
            <a:r>
              <a:rPr lang="en-US" dirty="0"/>
              <a:t>Use questions to encourage them to read: </a:t>
            </a:r>
            <a:r>
              <a:rPr lang="en-US" dirty="0">
                <a:hlinkClick r:id="rId3"/>
              </a:rPr>
              <a:t>http://www.suscopts.org/resources/bible-study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r>
              <a:rPr lang="en-US" dirty="0"/>
              <a:t>Visual Aids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Bible games (trivia, puzzles, board)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Flash-A-Cards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Nest </a:t>
            </a:r>
            <a:r>
              <a:rPr lang="en-US" dirty="0"/>
              <a:t>Entertainment DVD’s (</a:t>
            </a:r>
            <a:r>
              <a:rPr lang="en-CA" dirty="0"/>
              <a:t>www.nestlearning.com)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endParaRPr lang="en-CA" dirty="0"/>
          </a:p>
        </p:txBody>
      </p:sp>
      <p:pic>
        <p:nvPicPr>
          <p:cNvPr id="5" name="Picture 2" descr="http://www.nestlearning.com/images/nest_pages/buttons/learn-more-about-nest-animated-dv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03"/>
          <a:stretch/>
        </p:blipFill>
        <p:spPr bwMode="auto">
          <a:xfrm>
            <a:off x="457200" y="5181600"/>
            <a:ext cx="8080820" cy="9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7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Identity?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4800600" cy="4312920"/>
          </a:xfrm>
        </p:spPr>
        <p:txBody>
          <a:bodyPr>
            <a:normAutofit/>
          </a:bodyPr>
          <a:lstStyle/>
          <a:p>
            <a:r>
              <a:rPr lang="en-CA" sz="2000" dirty="0" smtClean="0"/>
              <a:t>Some parents feel “Now we’re in Canada” …</a:t>
            </a:r>
          </a:p>
          <a:p>
            <a:r>
              <a:rPr lang="en-CA" sz="2000" dirty="0" smtClean="0"/>
              <a:t>Yes, Canadian, Egyptian but mostly CHRISTIAN</a:t>
            </a:r>
            <a:r>
              <a:rPr lang="en-CA" sz="2000" dirty="0"/>
              <a:t> </a:t>
            </a:r>
            <a:r>
              <a:rPr lang="en-CA" sz="2000" dirty="0" smtClean="0"/>
              <a:t>(flag height)</a:t>
            </a:r>
          </a:p>
          <a:p>
            <a:r>
              <a:rPr lang="en-CA" sz="2000" dirty="0"/>
              <a:t>Sign of the cross always, even on exam papers</a:t>
            </a:r>
          </a:p>
          <a:p>
            <a:r>
              <a:rPr lang="en-CA" sz="2000" dirty="0"/>
              <a:t>Good Friday, Jan 7th </a:t>
            </a:r>
            <a:r>
              <a:rPr lang="en-CA" sz="2000" dirty="0" smtClean="0"/>
              <a:t>off &amp; Fasting</a:t>
            </a:r>
            <a:endParaRPr lang="en-CA" sz="2000" dirty="0"/>
          </a:p>
          <a:p>
            <a:r>
              <a:rPr lang="en-CA" sz="2000" dirty="0"/>
              <a:t>If they say “Don’t </a:t>
            </a:r>
            <a:r>
              <a:rPr lang="en-CA" sz="2000" dirty="0" err="1"/>
              <a:t>wanna</a:t>
            </a:r>
            <a:r>
              <a:rPr lang="en-CA" sz="2000" dirty="0"/>
              <a:t> be different” &gt; </a:t>
            </a:r>
            <a:endParaRPr lang="en-CA" sz="2000" dirty="0" smtClean="0"/>
          </a:p>
          <a:p>
            <a:pPr lvl="1"/>
            <a:r>
              <a:rPr lang="en-CA" sz="2000" dirty="0" smtClean="0"/>
              <a:t>Noah </a:t>
            </a:r>
            <a:r>
              <a:rPr lang="en-CA" sz="2000" dirty="0"/>
              <a:t>&amp; </a:t>
            </a:r>
            <a:r>
              <a:rPr lang="en-CA" sz="2000" dirty="0" err="1" smtClean="0"/>
              <a:t>Fam</a:t>
            </a:r>
            <a:endParaRPr lang="en-CA" sz="2000" dirty="0" smtClean="0"/>
          </a:p>
          <a:p>
            <a:pPr lvl="1"/>
            <a:r>
              <a:rPr lang="en-CA" sz="2000" dirty="0" smtClean="0"/>
              <a:t>St </a:t>
            </a:r>
            <a:r>
              <a:rPr lang="en-CA" sz="2000" dirty="0" err="1" smtClean="0"/>
              <a:t>Athanasios</a:t>
            </a:r>
            <a:endParaRPr lang="en-CA" sz="2000" dirty="0" smtClean="0"/>
          </a:p>
          <a:p>
            <a:pPr lvl="1"/>
            <a:r>
              <a:rPr lang="en-CA" sz="2000" dirty="0" smtClean="0"/>
              <a:t>Daniel &amp; Friends</a:t>
            </a:r>
            <a:endParaRPr lang="en-CA" sz="2000" dirty="0"/>
          </a:p>
        </p:txBody>
      </p:sp>
      <p:pic>
        <p:nvPicPr>
          <p:cNvPr id="9218" name="Picture 2" descr="http://www.brotherryan.com/wp-content/uploads/2013/01/christian-fl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099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7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469750"/>
            <a:ext cx="7756263" cy="1054250"/>
          </a:xfrm>
        </p:spPr>
        <p:txBody>
          <a:bodyPr/>
          <a:lstStyle/>
          <a:p>
            <a:r>
              <a:rPr lang="en-CA" sz="4400" dirty="0" smtClean="0"/>
              <a:t>Family Home Evening</a:t>
            </a:r>
            <a:endParaRPr lang="en-CA" sz="4400" dirty="0"/>
          </a:p>
        </p:txBody>
      </p:sp>
      <p:pic>
        <p:nvPicPr>
          <p:cNvPr id="2054" name="Picture 6" descr="http://img2.etsystatic.com/000/0/5545648/il_570xN.1612085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9"/>
          <a:stretch/>
        </p:blipFill>
        <p:spPr bwMode="auto">
          <a:xfrm>
            <a:off x="381000" y="1733756"/>
            <a:ext cx="4724400" cy="352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lds.org/bc/content/ldsorg/content/images/Landing-Pg-Doctrine-of-the-family-2011-02-2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9785"/>
          <a:stretch/>
        </p:blipFill>
        <p:spPr bwMode="auto">
          <a:xfrm>
            <a:off x="5181600" y="4070787"/>
            <a:ext cx="3611517" cy="26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heboardgamefamily.com/wp-content/uploads/2010/08/Rummiku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32386"/>
            <a:ext cx="3591519" cy="23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masterclubs.org/store/secure/images/products/111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552">
            <a:off x="524791" y="4937748"/>
            <a:ext cx="1971724" cy="17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chocolate.com/dimages/product_images/12780-triple-chocolate-brownies-with-snowflake-sprinkles_250x2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499">
            <a:off x="2973250" y="5013254"/>
            <a:ext cx="1709528" cy="16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3826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21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ldscdn.org/images/media-library/beliefs-practices/fhe-242498-print.jpg?download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7786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0156"/>
            <a:ext cx="7924800" cy="1054250"/>
          </a:xfrm>
        </p:spPr>
        <p:txBody>
          <a:bodyPr/>
          <a:lstStyle/>
          <a:p>
            <a:r>
              <a:rPr lang="en-CA" dirty="0" smtClean="0"/>
              <a:t>Moses tells God’s people: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baseline="30000" dirty="0"/>
              <a:t>6 </a:t>
            </a:r>
            <a:r>
              <a:rPr lang="en-CA" dirty="0"/>
              <a:t>“And these words which I command you today shall be in your heart. </a:t>
            </a:r>
            <a:r>
              <a:rPr lang="en-CA" b="1" baseline="30000" dirty="0"/>
              <a:t>7 </a:t>
            </a:r>
            <a:r>
              <a:rPr lang="en-CA" dirty="0"/>
              <a:t>You shall </a:t>
            </a:r>
            <a:r>
              <a:rPr lang="en-CA" u="sng" dirty="0"/>
              <a:t>teach them </a:t>
            </a:r>
            <a:r>
              <a:rPr lang="en-CA" b="1" u="sng" dirty="0">
                <a:solidFill>
                  <a:schemeClr val="tx2"/>
                </a:solidFill>
              </a:rPr>
              <a:t>diligently</a:t>
            </a:r>
            <a:r>
              <a:rPr lang="en-CA" u="sng" dirty="0"/>
              <a:t> to your children, and shall talk of them when you sit in your house</a:t>
            </a:r>
            <a:r>
              <a:rPr lang="en-CA" dirty="0"/>
              <a:t>, when you walk by the way, when you lie down, and when you rise up. </a:t>
            </a:r>
            <a:r>
              <a:rPr lang="en-CA" dirty="0" smtClean="0"/>
              <a:t>(</a:t>
            </a:r>
            <a:r>
              <a:rPr lang="en-CA" dirty="0" err="1" smtClean="0"/>
              <a:t>Deut</a:t>
            </a:r>
            <a:r>
              <a:rPr lang="en-CA" dirty="0" smtClean="0"/>
              <a:t> 6:6-7)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041649" cy="387705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AE" sz="3600" b="1" baseline="30000" dirty="0"/>
              <a:t>6 </a:t>
            </a:r>
            <a:r>
              <a:rPr lang="ar-AE" sz="3600" dirty="0"/>
              <a:t>وَضَعُوا هَذِهِ الْكَلِمَاتِ الَّتِي أُوصِيكُمْ بِهَا عَلَى قُلُوبِكُمْ،</a:t>
            </a:r>
          </a:p>
          <a:p>
            <a:pPr marL="0" indent="0" algn="r">
              <a:buNone/>
            </a:pPr>
            <a:r>
              <a:rPr lang="ar-AE" sz="3600" b="1" baseline="30000" dirty="0" smtClean="0"/>
              <a:t>7 </a:t>
            </a:r>
            <a:r>
              <a:rPr lang="ar-AE" sz="3600" dirty="0" smtClean="0"/>
              <a:t>وَقُصُّوهَا عَلَى أَوْلاَدِكُمْ، وَتَحَدَّثُوا بِهَا حِينَ تَجْلِسُونَ فِي بُيُوتِكُمْ، وَحِينَ تَسِيرُونَ فِي الطَّرِيقِ، وَحِينَ تَنَامُونَ، </a:t>
            </a:r>
            <a:r>
              <a:rPr lang="en-CA" sz="3600" dirty="0" smtClean="0"/>
              <a:t> </a:t>
            </a:r>
            <a:r>
              <a:rPr lang="ar-AE" sz="3600" dirty="0" smtClean="0"/>
              <a:t>وَحِينَ تَنْهَضُونَ.</a:t>
            </a:r>
          </a:p>
          <a:p>
            <a:pPr algn="r"/>
            <a:endParaRPr lang="en-CA" sz="3600" dirty="0"/>
          </a:p>
        </p:txBody>
      </p:sp>
      <p:sp>
        <p:nvSpPr>
          <p:cNvPr id="5" name="Rectangle 4"/>
          <p:cNvSpPr/>
          <p:nvPr/>
        </p:nvSpPr>
        <p:spPr>
          <a:xfrm>
            <a:off x="5072297" y="5867400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b="1" dirty="0"/>
              <a:t>ﺍﻟﺘﺜﻨﻴﺔ </a:t>
            </a:r>
            <a:r>
              <a:rPr lang="ar-AE" b="1" dirty="0" smtClean="0"/>
              <a:t>6:6</a:t>
            </a:r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242843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Computer Usage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4343400" cy="387705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Computer is door to the outside world</a:t>
            </a:r>
          </a:p>
          <a:p>
            <a:pPr lvl="1"/>
            <a:r>
              <a:rPr lang="en-CA" dirty="0" smtClean="0"/>
              <a:t>Where they are going?</a:t>
            </a:r>
          </a:p>
          <a:p>
            <a:pPr lvl="1"/>
            <a:r>
              <a:rPr lang="en-CA" dirty="0" smtClean="0"/>
              <a:t>Who they are with?</a:t>
            </a:r>
          </a:p>
          <a:p>
            <a:pPr lvl="1"/>
            <a:r>
              <a:rPr lang="en-CA" dirty="0" smtClean="0"/>
              <a:t>For how long?</a:t>
            </a:r>
          </a:p>
          <a:p>
            <a:r>
              <a:rPr lang="en-CA" dirty="0" smtClean="0"/>
              <a:t>Speak to them about it</a:t>
            </a:r>
          </a:p>
          <a:p>
            <a:r>
              <a:rPr lang="en-CA" dirty="0" smtClean="0"/>
              <a:t>Put it in a shared space like living room</a:t>
            </a:r>
          </a:p>
          <a:p>
            <a:r>
              <a:rPr lang="en-CA" dirty="0" smtClean="0"/>
              <a:t>Install parental control software</a:t>
            </a:r>
          </a:p>
        </p:txBody>
      </p:sp>
      <p:pic>
        <p:nvPicPr>
          <p:cNvPr id="13314" name="Picture 2" descr="http://trendzona.com/wp-content/uploads/2011/09/Design-concept-for-living-room-with-compu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Television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04125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Set time-limit</a:t>
            </a:r>
          </a:p>
          <a:p>
            <a:r>
              <a:rPr lang="en-CA" dirty="0" smtClean="0"/>
              <a:t>Content (choosing the baby sitter)</a:t>
            </a:r>
          </a:p>
          <a:p>
            <a:r>
              <a:rPr lang="en-CA" dirty="0" smtClean="0"/>
              <a:t>My school friend</a:t>
            </a:r>
          </a:p>
          <a:p>
            <a:r>
              <a:rPr lang="en-CA" dirty="0" smtClean="0"/>
              <a:t>Robs precious time</a:t>
            </a:r>
          </a:p>
          <a:p>
            <a:r>
              <a:rPr lang="en-CA" dirty="0" smtClean="0"/>
              <a:t>Very powerful at influencing the mind</a:t>
            </a:r>
          </a:p>
          <a:p>
            <a:r>
              <a:rPr lang="en-CA" dirty="0" smtClean="0"/>
              <a:t>Use it to watch saint movies, or well-chosen films, good cartoons</a:t>
            </a:r>
            <a:endParaRPr lang="en-CA" dirty="0"/>
          </a:p>
        </p:txBody>
      </p:sp>
      <p:pic>
        <p:nvPicPr>
          <p:cNvPr id="14338" name="Picture 2" descr="http://kterrl.files.wordpress.com/2011/06/couchpotato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98" y="2362200"/>
            <a:ext cx="43347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Keep them busy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1896" y="2240280"/>
            <a:ext cx="3803904" cy="3877056"/>
          </a:xfrm>
        </p:spPr>
        <p:txBody>
          <a:bodyPr/>
          <a:lstStyle/>
          <a:p>
            <a:r>
              <a:rPr lang="en-CA" dirty="0" smtClean="0"/>
              <a:t>One mom: as much as their schedule allows</a:t>
            </a:r>
          </a:p>
          <a:p>
            <a:r>
              <a:rPr lang="en-CA" dirty="0" smtClean="0"/>
              <a:t>In school, city, Church</a:t>
            </a:r>
          </a:p>
          <a:p>
            <a:r>
              <a:rPr lang="en-CA" dirty="0" smtClean="0"/>
              <a:t>Sports, music, etc.</a:t>
            </a:r>
          </a:p>
          <a:p>
            <a:r>
              <a:rPr lang="en-CA" dirty="0" smtClean="0"/>
              <a:t>Reduces idle time, drama, computer, good release of energy)</a:t>
            </a:r>
          </a:p>
          <a:p>
            <a:r>
              <a:rPr lang="en-CA" dirty="0"/>
              <a:t>Be involved with them</a:t>
            </a:r>
          </a:p>
          <a:p>
            <a:r>
              <a:rPr lang="en-CA" dirty="0" smtClean="0"/>
              <a:t>Retreats, Church trips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6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At the Dinner Table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40280"/>
            <a:ext cx="3810000" cy="4008120"/>
          </a:xfrm>
        </p:spPr>
        <p:txBody>
          <a:bodyPr>
            <a:normAutofit/>
          </a:bodyPr>
          <a:lstStyle/>
          <a:p>
            <a:r>
              <a:rPr lang="en-CA" dirty="0" smtClean="0"/>
              <a:t>Family Sacrament</a:t>
            </a:r>
          </a:p>
          <a:p>
            <a:r>
              <a:rPr lang="en-CA" dirty="0" smtClean="0"/>
              <a:t>No TV (even CTV)</a:t>
            </a:r>
          </a:p>
          <a:p>
            <a:r>
              <a:rPr lang="en-CA" dirty="0" smtClean="0"/>
              <a:t>Take turns praying</a:t>
            </a:r>
          </a:p>
          <a:p>
            <a:r>
              <a:rPr lang="en-CA" dirty="0" smtClean="0"/>
              <a:t>Ask about their day</a:t>
            </a:r>
          </a:p>
          <a:p>
            <a:r>
              <a:rPr lang="en-CA" dirty="0" smtClean="0"/>
              <a:t>1 </a:t>
            </a:r>
            <a:r>
              <a:rPr lang="en-CA" dirty="0" err="1" smtClean="0"/>
              <a:t>fam</a:t>
            </a:r>
            <a:r>
              <a:rPr lang="en-CA" dirty="0" smtClean="0"/>
              <a:t>: circle of thanks</a:t>
            </a:r>
          </a:p>
          <a:p>
            <a:r>
              <a:rPr lang="en-CA" dirty="0" smtClean="0"/>
              <a:t>Read today’s saint story</a:t>
            </a:r>
          </a:p>
          <a:p>
            <a:r>
              <a:rPr lang="en-CA" dirty="0" smtClean="0"/>
              <a:t>Read a Bible passage for sp. event of the day</a:t>
            </a:r>
          </a:p>
          <a:p>
            <a:r>
              <a:rPr lang="en-CA" dirty="0" smtClean="0"/>
              <a:t>Don’t remove dishes</a:t>
            </a:r>
          </a:p>
        </p:txBody>
      </p:sp>
      <p:pic>
        <p:nvPicPr>
          <p:cNvPr id="10242" name="Picture 2" descr="http://www.supportcakids.com/wp-content/uploads/2012/12/family-dinner-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381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70156"/>
            <a:ext cx="7756263" cy="1054250"/>
          </a:xfrm>
        </p:spPr>
        <p:txBody>
          <a:bodyPr/>
          <a:lstStyle/>
          <a:p>
            <a:r>
              <a:rPr lang="en-CA" sz="4800" dirty="0" smtClean="0"/>
              <a:t>One Mom’s Fridge lessons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114800" cy="3877056"/>
          </a:xfrm>
        </p:spPr>
        <p:txBody>
          <a:bodyPr>
            <a:normAutofit/>
          </a:bodyPr>
          <a:lstStyle/>
          <a:p>
            <a:r>
              <a:rPr lang="en-CA" dirty="0" smtClean="0"/>
              <a:t>Fridge is high-traffic spot</a:t>
            </a:r>
          </a:p>
          <a:p>
            <a:r>
              <a:rPr lang="en-CA" dirty="0" smtClean="0"/>
              <a:t>Each week after Church, summarizes Gospel message into one sentence or verse</a:t>
            </a:r>
          </a:p>
          <a:p>
            <a:r>
              <a:rPr lang="en-CA" dirty="0" smtClean="0"/>
              <a:t>Puts in on the Fridge</a:t>
            </a:r>
          </a:p>
          <a:p>
            <a:r>
              <a:rPr lang="en-CA" dirty="0" smtClean="0"/>
              <a:t>Sometimes asks kids to help decorate it</a:t>
            </a:r>
          </a:p>
        </p:txBody>
      </p:sp>
      <p:pic>
        <p:nvPicPr>
          <p:cNvPr id="5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0026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103.photobucket.com/albums/m130/larchwood/Fridge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1" r="15707"/>
          <a:stretch/>
        </p:blipFill>
        <p:spPr bwMode="auto">
          <a:xfrm>
            <a:off x="5715000" y="2286000"/>
            <a:ext cx="2551777" cy="41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Friendships with Saints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When sick, tell kids to ask a saint for prayers … their faith is strong (my son’s crying story)</a:t>
            </a:r>
          </a:p>
          <a:p>
            <a:r>
              <a:rPr lang="en-CA" dirty="0" smtClean="0"/>
              <a:t>Hockey &amp; Archangel</a:t>
            </a:r>
          </a:p>
          <a:p>
            <a:r>
              <a:rPr lang="en-CA" dirty="0" smtClean="0"/>
              <a:t>Getting icon of a saint, we told our kids “that means this saint wants to be friends with you”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76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Friendship with Saints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2133600"/>
            <a:ext cx="4108704" cy="4495800"/>
          </a:xfrm>
        </p:spPr>
        <p:txBody>
          <a:bodyPr>
            <a:normAutofit/>
          </a:bodyPr>
          <a:lstStyle/>
          <a:p>
            <a:r>
              <a:rPr lang="en-CA" dirty="0" smtClean="0"/>
              <a:t>Idea of </a:t>
            </a:r>
            <a:r>
              <a:rPr lang="en-CA" dirty="0"/>
              <a:t>Saint’s Day</a:t>
            </a:r>
          </a:p>
          <a:p>
            <a:pPr lvl="1"/>
            <a:r>
              <a:rPr lang="en-CA" dirty="0" smtClean="0"/>
              <a:t>One </a:t>
            </a:r>
            <a:r>
              <a:rPr lang="en-CA" dirty="0"/>
              <a:t>mom says her son loves to hear the story of St Anthony because his name is Anthony</a:t>
            </a:r>
          </a:p>
          <a:p>
            <a:pPr lvl="1"/>
            <a:r>
              <a:rPr lang="en-CA" dirty="0"/>
              <a:t>Another family suggests, if your child is named after a saint, to </a:t>
            </a:r>
            <a:r>
              <a:rPr lang="en-CA" u="sng" dirty="0"/>
              <a:t>celebrate your child on that saint’s day</a:t>
            </a:r>
            <a:r>
              <a:rPr lang="en-CA" dirty="0"/>
              <a:t>, and read his story, </a:t>
            </a:r>
            <a:r>
              <a:rPr lang="en-CA" dirty="0" err="1"/>
              <a:t>tamgeed</a:t>
            </a:r>
            <a:r>
              <a:rPr lang="en-CA" dirty="0"/>
              <a:t>, </a:t>
            </a:r>
            <a:r>
              <a:rPr lang="en-CA" dirty="0" smtClean="0"/>
              <a:t>cake</a:t>
            </a:r>
            <a:endParaRPr lang="en-CA" dirty="0"/>
          </a:p>
          <a:p>
            <a:endParaRPr lang="en-CA" dirty="0"/>
          </a:p>
        </p:txBody>
      </p:sp>
      <p:pic>
        <p:nvPicPr>
          <p:cNvPr id="11266" name="Picture 2" descr="https://encrypted-tbn1.gstatic.com/images?q=tbn:ANd9GcQDdbG0DIz4hBtQ6_GRjyq5JHq4g71h2s6KLhjIkgFmd8InVe0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97406"/>
            <a:ext cx="281940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7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Home Environment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5410200" cy="4389120"/>
          </a:xfrm>
        </p:spPr>
        <p:txBody>
          <a:bodyPr>
            <a:normAutofit/>
          </a:bodyPr>
          <a:lstStyle/>
          <a:p>
            <a:r>
              <a:rPr lang="en-CA" dirty="0" smtClean="0"/>
              <a:t>Always calm</a:t>
            </a:r>
          </a:p>
          <a:p>
            <a:r>
              <a:rPr lang="en-CA" dirty="0" smtClean="0"/>
              <a:t>Always respectful</a:t>
            </a:r>
          </a:p>
          <a:p>
            <a:r>
              <a:rPr lang="en-CA" dirty="0" smtClean="0"/>
              <a:t>Always something nice playing (like hymns or </a:t>
            </a:r>
            <a:r>
              <a:rPr lang="en-CA" dirty="0" err="1" smtClean="0"/>
              <a:t>Tasbeha</a:t>
            </a:r>
            <a:r>
              <a:rPr lang="en-CA" dirty="0" smtClean="0"/>
              <a:t> or liturgy) … get a little CD player!</a:t>
            </a:r>
          </a:p>
          <a:p>
            <a:r>
              <a:rPr lang="en-CA" dirty="0" smtClean="0"/>
              <a:t>Young adult tells me house was always calm … allowed us to read, to study … it was peaceful</a:t>
            </a:r>
          </a:p>
          <a:p>
            <a:r>
              <a:rPr lang="en-CA" dirty="0" smtClean="0"/>
              <a:t>Safe space to speak about anything, including sex (no overreacting)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1" y="2240280"/>
            <a:ext cx="2438400" cy="3877056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79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37" y="2590800"/>
            <a:ext cx="7756263" cy="1828800"/>
          </a:xfrm>
        </p:spPr>
        <p:txBody>
          <a:bodyPr/>
          <a:lstStyle/>
          <a:p>
            <a:r>
              <a:rPr lang="en-CA" dirty="0" smtClean="0"/>
              <a:t>Ideas for </a:t>
            </a:r>
            <a:br>
              <a:rPr lang="en-CA" dirty="0" smtClean="0"/>
            </a:br>
            <a:r>
              <a:rPr lang="en-CA" dirty="0" smtClean="0"/>
              <a:t>Teaching kids Service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8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37" y="570156"/>
            <a:ext cx="7756263" cy="1054250"/>
          </a:xfrm>
        </p:spPr>
        <p:txBody>
          <a:bodyPr/>
          <a:lstStyle/>
          <a:p>
            <a:r>
              <a:rPr lang="en-CA" dirty="0" smtClean="0"/>
              <a:t>Adopt an Elder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40280"/>
            <a:ext cx="3600450" cy="3877056"/>
          </a:xfrm>
        </p:spPr>
        <p:txBody>
          <a:bodyPr/>
          <a:lstStyle/>
          <a:p>
            <a:r>
              <a:rPr lang="en-CA" dirty="0" smtClean="0"/>
              <a:t>Other than </a:t>
            </a:r>
            <a:r>
              <a:rPr lang="en-CA" dirty="0" err="1" smtClean="0"/>
              <a:t>Geddo</a:t>
            </a:r>
            <a:endParaRPr lang="en-CA" dirty="0" smtClean="0"/>
          </a:p>
          <a:p>
            <a:r>
              <a:rPr lang="en-CA" dirty="0" smtClean="0"/>
              <a:t>At least 1 visit/month</a:t>
            </a:r>
          </a:p>
          <a:p>
            <a:r>
              <a:rPr lang="en-CA" dirty="0" smtClean="0"/>
              <a:t>Encourage </a:t>
            </a:r>
            <a:r>
              <a:rPr lang="en-CA" dirty="0"/>
              <a:t>them to </a:t>
            </a:r>
            <a:r>
              <a:rPr lang="en-CA" b="1" dirty="0"/>
              <a:t>use their </a:t>
            </a:r>
            <a:r>
              <a:rPr lang="en-CA" b="1" dirty="0" smtClean="0"/>
              <a:t>talents</a:t>
            </a:r>
            <a:r>
              <a:rPr lang="en-CA" dirty="0" smtClean="0"/>
              <a:t> to make little gifts each time</a:t>
            </a:r>
            <a:r>
              <a:rPr lang="en-CA" b="1" dirty="0" smtClean="0"/>
              <a:t> </a:t>
            </a:r>
            <a:r>
              <a:rPr lang="en-CA" dirty="0" smtClean="0"/>
              <a:t>(art</a:t>
            </a:r>
            <a:r>
              <a:rPr lang="en-CA" dirty="0"/>
              <a:t>, </a:t>
            </a:r>
            <a:r>
              <a:rPr lang="en-CA" dirty="0" smtClean="0"/>
              <a:t>writing, baking, sewing, music…)</a:t>
            </a:r>
            <a:endParaRPr lang="en-CA" dirty="0"/>
          </a:p>
        </p:txBody>
      </p:sp>
      <p:pic>
        <p:nvPicPr>
          <p:cNvPr id="4098" name="Picture 2" descr="http://mormonchurch.org/files/2012/10/mormon-char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362200"/>
            <a:ext cx="4476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5" y="540026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Let’s agree on the basics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33600"/>
            <a:ext cx="5334000" cy="3962400"/>
          </a:xfrm>
        </p:spPr>
        <p:txBody>
          <a:bodyPr>
            <a:normAutofit/>
          </a:bodyPr>
          <a:lstStyle/>
          <a:p>
            <a:r>
              <a:rPr lang="en-CA" dirty="0" smtClean="0"/>
              <a:t>The home has the</a:t>
            </a:r>
            <a:r>
              <a:rPr lang="en-CA" u="sng" dirty="0" smtClean="0"/>
              <a:t> primary role</a:t>
            </a:r>
            <a:r>
              <a:rPr lang="en-CA" dirty="0" smtClean="0"/>
              <a:t> in the spiritual life of their kids</a:t>
            </a:r>
          </a:p>
          <a:p>
            <a:r>
              <a:rPr lang="en-CA" dirty="0" smtClean="0"/>
              <a:t>Kids learn much more from what we </a:t>
            </a:r>
            <a:r>
              <a:rPr lang="en-CA" u="sng" dirty="0" smtClean="0"/>
              <a:t>do</a:t>
            </a:r>
            <a:r>
              <a:rPr lang="en-CA" dirty="0" smtClean="0"/>
              <a:t> than what we </a:t>
            </a:r>
            <a:r>
              <a:rPr lang="en-CA" u="sng" dirty="0" smtClean="0"/>
              <a:t>say</a:t>
            </a:r>
            <a:endParaRPr lang="en-CA" dirty="0"/>
          </a:p>
          <a:p>
            <a:r>
              <a:rPr lang="en-CA" dirty="0" smtClean="0"/>
              <a:t>We cannot fake it</a:t>
            </a:r>
          </a:p>
          <a:p>
            <a:r>
              <a:rPr lang="en-CA" dirty="0" smtClean="0"/>
              <a:t>My relationship with God is very important </a:t>
            </a:r>
            <a:r>
              <a:rPr lang="en-CA" sz="1800" dirty="0" smtClean="0"/>
              <a:t>(can’t give what I don’t have)</a:t>
            </a:r>
          </a:p>
          <a:p>
            <a:r>
              <a:rPr lang="en-CA" dirty="0" smtClean="0"/>
              <a:t>Raising Godly kids can affect the lives of many generations to come</a:t>
            </a:r>
            <a:endParaRPr lang="en-CA" dirty="0"/>
          </a:p>
        </p:txBody>
      </p:sp>
      <p:pic>
        <p:nvPicPr>
          <p:cNvPr id="3076" name="Picture 4" descr="http://lifehacker.com/assets/resources/2007/12/handsha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57" y="2667000"/>
            <a:ext cx="2465127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Monthly Rice Meal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10000" cy="387705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To feel with the poor</a:t>
            </a:r>
          </a:p>
          <a:p>
            <a:r>
              <a:rPr lang="en-CA" dirty="0" smtClean="0"/>
              <a:t>They put money saved in envelope and send it to poor country</a:t>
            </a:r>
          </a:p>
          <a:p>
            <a:r>
              <a:rPr lang="en-CA" dirty="0" smtClean="0"/>
              <a:t>Their prayer is focused on the poor, that God meets their need</a:t>
            </a:r>
          </a:p>
          <a:p>
            <a:r>
              <a:rPr lang="en-CA" dirty="0" smtClean="0"/>
              <a:t>(just a creative idea to teach kids to care for others)</a:t>
            </a:r>
          </a:p>
        </p:txBody>
      </p:sp>
      <p:pic>
        <p:nvPicPr>
          <p:cNvPr id="5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5" y="540026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www.rippednfit.com/wp-content/uploads/2012/11/vegetable-fried-r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71" y="2743200"/>
            <a:ext cx="4118829" cy="30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3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Christmas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4572000" cy="41605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Jesus is Reason for the Season</a:t>
            </a:r>
          </a:p>
          <a:p>
            <a:r>
              <a:rPr lang="en-CA" dirty="0" smtClean="0"/>
              <a:t>Sing “Happy Birthday Jesus”</a:t>
            </a:r>
          </a:p>
          <a:p>
            <a:r>
              <a:rPr lang="en-CA" dirty="0" smtClean="0"/>
              <a:t>List of what would make J. </a:t>
            </a:r>
            <a:r>
              <a:rPr lang="en-CA" dirty="0" smtClean="0">
                <a:sym typeface="Wingdings" pitchFamily="2" charset="2"/>
              </a:rPr>
              <a:t></a:t>
            </a:r>
            <a:endParaRPr lang="en-CA" dirty="0" smtClean="0"/>
          </a:p>
          <a:p>
            <a:r>
              <a:rPr lang="en-CA" dirty="0" smtClean="0"/>
              <a:t>Preparing gift for poor kids (shoebox)</a:t>
            </a:r>
          </a:p>
          <a:p>
            <a:r>
              <a:rPr lang="en-CA" dirty="0" smtClean="0"/>
              <a:t>Donating toys (story of mom with 3 teenage boys)</a:t>
            </a:r>
          </a:p>
          <a:p>
            <a:r>
              <a:rPr lang="en-CA" dirty="0" smtClean="0"/>
              <a:t>Singing Christmas songs at Hospitals</a:t>
            </a:r>
          </a:p>
          <a:p>
            <a:r>
              <a:rPr lang="en-CA" dirty="0" smtClean="0"/>
              <a:t>Baking cookies for neighbors</a:t>
            </a:r>
          </a:p>
          <a:p>
            <a:endParaRPr lang="en-CA" dirty="0" smtClean="0"/>
          </a:p>
        </p:txBody>
      </p:sp>
      <p:pic>
        <p:nvPicPr>
          <p:cNvPr id="5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5" y="540026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img2.etsystatic.com/000/0/5975145/il_570xN.16537918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r="8772"/>
          <a:stretch/>
        </p:blipFill>
        <p:spPr bwMode="auto">
          <a:xfrm>
            <a:off x="5181600" y="2438400"/>
            <a:ext cx="3595312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Simple Services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Clean the Church with your kids</a:t>
            </a:r>
          </a:p>
          <a:p>
            <a:r>
              <a:rPr lang="en-CA" dirty="0" smtClean="0"/>
              <a:t>Ask about a friend who is sick</a:t>
            </a:r>
          </a:p>
          <a:p>
            <a:r>
              <a:rPr lang="en-CA" dirty="0" smtClean="0"/>
              <a:t>Calling a lonely Elder</a:t>
            </a:r>
          </a:p>
          <a:p>
            <a:r>
              <a:rPr lang="en-CA" dirty="0" smtClean="0"/>
              <a:t>Throw out the trash at Church</a:t>
            </a:r>
          </a:p>
          <a:p>
            <a:r>
              <a:rPr lang="en-CA" dirty="0" smtClean="0"/>
              <a:t>&gt;Open their eyes to the everyday things 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37" y="2590800"/>
            <a:ext cx="7756263" cy="1828800"/>
          </a:xfrm>
        </p:spPr>
        <p:txBody>
          <a:bodyPr/>
          <a:lstStyle/>
          <a:p>
            <a:r>
              <a:rPr lang="en-CA" dirty="0" smtClean="0"/>
              <a:t>Ideas for Feasts &amp; Events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07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Celebrate Baptism</a:t>
            </a:r>
            <a:endParaRPr lang="en-CA" dirty="0"/>
          </a:p>
        </p:txBody>
      </p:sp>
      <p:pic>
        <p:nvPicPr>
          <p:cNvPr id="5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5" y="540026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opt.org/wp-content/uploads/2010/04/baptism_chrism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304" y="2776330"/>
            <a:ext cx="5104418" cy="33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k3.picdn.net/shutterstock/videos/2852830/preview/stock-footage-little-girl-ears-old-making-a-wish-and-blowing-cake-candles-at-birthda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6" r="36435"/>
          <a:stretch/>
        </p:blipFill>
        <p:spPr bwMode="auto">
          <a:xfrm>
            <a:off x="5589104" y="2786269"/>
            <a:ext cx="3241973" cy="338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7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337" y="570156"/>
            <a:ext cx="7756263" cy="1054250"/>
          </a:xfrm>
        </p:spPr>
        <p:txBody>
          <a:bodyPr/>
          <a:lstStyle/>
          <a:p>
            <a:r>
              <a:rPr lang="en-CA" dirty="0" smtClean="0"/>
              <a:t>Thanksgiving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240280"/>
            <a:ext cx="4191000" cy="4008120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Each child write a </a:t>
            </a:r>
            <a:r>
              <a:rPr lang="en-CA" i="1" dirty="0" smtClean="0"/>
              <a:t>Thank You </a:t>
            </a:r>
            <a:r>
              <a:rPr lang="en-CA" dirty="0" smtClean="0"/>
              <a:t>card to God, and a card to thank someone who helped them or did something for them</a:t>
            </a:r>
          </a:p>
          <a:p>
            <a:r>
              <a:rPr lang="en-CA" dirty="0" smtClean="0"/>
              <a:t>Explain why Church starts every prayer with Thanksgiving Prayer</a:t>
            </a:r>
          </a:p>
          <a:p>
            <a:r>
              <a:rPr lang="en-CA" dirty="0" smtClean="0"/>
              <a:t>Have a little prayer meeting and thank God for everything you can think of</a:t>
            </a:r>
            <a:endParaRPr lang="en-CA" dirty="0"/>
          </a:p>
        </p:txBody>
      </p:sp>
      <p:pic>
        <p:nvPicPr>
          <p:cNvPr id="5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5" y="540026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937" y="533400"/>
            <a:ext cx="7756263" cy="1054250"/>
          </a:xfrm>
        </p:spPr>
        <p:txBody>
          <a:bodyPr/>
          <a:lstStyle/>
          <a:p>
            <a:r>
              <a:rPr lang="en-CA" dirty="0" smtClean="0"/>
              <a:t>Icon, </a:t>
            </a:r>
            <a:r>
              <a:rPr lang="en-CA" dirty="0" err="1" smtClean="0"/>
              <a:t>Tamgeed</a:t>
            </a:r>
            <a:r>
              <a:rPr lang="en-CA" dirty="0" smtClean="0"/>
              <a:t> &amp; </a:t>
            </a:r>
            <a:r>
              <a:rPr lang="en-CA" dirty="0" err="1" smtClean="0"/>
              <a:t>Feteer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4191000" cy="4008120"/>
          </a:xfrm>
        </p:spPr>
        <p:txBody>
          <a:bodyPr>
            <a:normAutofit/>
          </a:bodyPr>
          <a:lstStyle/>
          <a:p>
            <a:r>
              <a:rPr lang="en-CA" dirty="0"/>
              <a:t>Any saint that you have a picture or icon for, place it with a candle on their feast day</a:t>
            </a:r>
          </a:p>
          <a:p>
            <a:r>
              <a:rPr lang="en-CA" dirty="0" err="1" smtClean="0"/>
              <a:t>Tamgeed</a:t>
            </a:r>
            <a:r>
              <a:rPr lang="en-CA" dirty="0" smtClean="0"/>
              <a:t> for St. Mary on her feast days (and other saints)</a:t>
            </a:r>
          </a:p>
          <a:p>
            <a:r>
              <a:rPr lang="en-CA" dirty="0" err="1" smtClean="0"/>
              <a:t>Feteer</a:t>
            </a:r>
            <a:r>
              <a:rPr lang="en-CA" dirty="0" smtClean="0"/>
              <a:t> </a:t>
            </a:r>
            <a:r>
              <a:rPr lang="en-CA" dirty="0" err="1" smtClean="0"/>
              <a:t>Malak</a:t>
            </a:r>
            <a:r>
              <a:rPr lang="en-CA" dirty="0" smtClean="0"/>
              <a:t> on Archangel Michael’s feast days (pray for </a:t>
            </a:r>
            <a:r>
              <a:rPr lang="en-CA" dirty="0" err="1" smtClean="0"/>
              <a:t>ppl</a:t>
            </a:r>
            <a:r>
              <a:rPr lang="en-CA" dirty="0" smtClean="0"/>
              <a:t>)</a:t>
            </a:r>
          </a:p>
          <a:p>
            <a:endParaRPr lang="en-CA" dirty="0"/>
          </a:p>
        </p:txBody>
      </p:sp>
      <p:pic>
        <p:nvPicPr>
          <p:cNvPr id="5" name="Picture 4" descr="http://worldleadersproposal.com/images/ideaim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1223305" cy="121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encrypted-tbn1.gstatic.com/images?q=tbn:ANd9GcQuuzKeufMyh926MVXMWONVTxrsnzi5kG7ylkWGknnzRKizt_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743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37" y="2590800"/>
            <a:ext cx="7756263" cy="1828800"/>
          </a:xfrm>
        </p:spPr>
        <p:txBody>
          <a:bodyPr/>
          <a:lstStyle/>
          <a:p>
            <a:r>
              <a:rPr lang="en-CA" dirty="0" smtClean="0"/>
              <a:t>Being a good Example</a:t>
            </a:r>
            <a:br>
              <a:rPr lang="en-CA" dirty="0" smtClean="0"/>
            </a:br>
            <a:r>
              <a:rPr lang="en-CA" dirty="0" smtClean="0"/>
              <a:t>(At Home &amp; in Church)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58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Late for Church?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438912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Coming late: Kids know that for important things, we have to be on time (school, music lesson, etc</a:t>
            </a:r>
            <a:r>
              <a:rPr lang="en-CA" dirty="0" smtClean="0"/>
              <a:t>.)</a:t>
            </a:r>
          </a:p>
          <a:p>
            <a:r>
              <a:rPr lang="en-CA" dirty="0" smtClean="0"/>
              <a:t>Being </a:t>
            </a:r>
            <a:r>
              <a:rPr lang="en-CA" dirty="0"/>
              <a:t>late </a:t>
            </a:r>
            <a:r>
              <a:rPr lang="en-CA" dirty="0" smtClean="0"/>
              <a:t>tells your </a:t>
            </a:r>
            <a:r>
              <a:rPr lang="en-CA" dirty="0"/>
              <a:t>kids that … the place we are now going is not important. </a:t>
            </a:r>
            <a:endParaRPr lang="en-CA" dirty="0" smtClean="0"/>
          </a:p>
          <a:p>
            <a:r>
              <a:rPr lang="en-CA" dirty="0" smtClean="0"/>
              <a:t>The </a:t>
            </a:r>
            <a:r>
              <a:rPr lang="en-CA" dirty="0"/>
              <a:t>Person we are now meeting is not important. </a:t>
            </a:r>
            <a:endParaRPr lang="en-CA" dirty="0" smtClean="0"/>
          </a:p>
          <a:p>
            <a:r>
              <a:rPr lang="en-CA" dirty="0" smtClean="0"/>
              <a:t>Taking </a:t>
            </a:r>
            <a:r>
              <a:rPr lang="en-CA" dirty="0"/>
              <a:t>communion when we came late gives the same impression about the body of Christ</a:t>
            </a:r>
          </a:p>
          <a:p>
            <a:endParaRPr lang="en-CA" dirty="0"/>
          </a:p>
        </p:txBody>
      </p:sp>
      <p:pic>
        <p:nvPicPr>
          <p:cNvPr id="12290" name="Picture 2" descr="http://stdemiana.org.au/orthodox/images/bre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t="12644" r="3563" b="-3219"/>
          <a:stretch/>
        </p:blipFill>
        <p:spPr bwMode="auto">
          <a:xfrm>
            <a:off x="4724400" y="2743200"/>
            <a:ext cx="3878318" cy="31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Forgiveness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86200" cy="3877056"/>
          </a:xfrm>
        </p:spPr>
        <p:txBody>
          <a:bodyPr/>
          <a:lstStyle/>
          <a:p>
            <a:r>
              <a:rPr lang="en-CA" dirty="0" smtClean="0"/>
              <a:t>Ensure that everyone forgave everyone before communion (Matt 5:23)</a:t>
            </a:r>
          </a:p>
          <a:p>
            <a:r>
              <a:rPr lang="en-CA" dirty="0" smtClean="0"/>
              <a:t>If you make a mistake, say sorry and ask for forgiveness</a:t>
            </a:r>
          </a:p>
          <a:p>
            <a:r>
              <a:rPr lang="en-CA" dirty="0" smtClean="0"/>
              <a:t>If they don’t forgive, don’t take communion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57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I interviewed many of my role models:</a:t>
            </a:r>
          </a:p>
          <a:p>
            <a:pPr marL="0" indent="0">
              <a:buNone/>
            </a:pPr>
            <a:endParaRPr lang="en-CA" sz="1200" b="1" i="1" dirty="0" smtClean="0"/>
          </a:p>
          <a:p>
            <a:r>
              <a:rPr lang="en-CA" dirty="0" smtClean="0"/>
              <a:t>Some select Mothers (both young &amp; “less young”)</a:t>
            </a:r>
          </a:p>
          <a:p>
            <a:r>
              <a:rPr lang="en-CA" dirty="0" smtClean="0"/>
              <a:t>Some select Fathers (both young &amp; old)</a:t>
            </a:r>
          </a:p>
          <a:p>
            <a:r>
              <a:rPr lang="en-CA" dirty="0" smtClean="0"/>
              <a:t>Young Adults speaking about their parents</a:t>
            </a:r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r>
              <a:rPr lang="en-CA" b="1" i="1" dirty="0" smtClean="0"/>
              <a:t>This session is based on </a:t>
            </a:r>
          </a:p>
          <a:p>
            <a:pPr marL="0" indent="0">
              <a:buNone/>
            </a:pPr>
            <a:r>
              <a:rPr lang="en-CA" b="1" i="1" u="sng" dirty="0" smtClean="0"/>
              <a:t>real-life experiences &amp; advice </a:t>
            </a:r>
          </a:p>
          <a:p>
            <a:pPr marL="0" indent="0">
              <a:buNone/>
            </a:pPr>
            <a:r>
              <a:rPr lang="en-CA" b="1" i="1" u="sng" dirty="0" smtClean="0"/>
              <a:t>&amp; ideas</a:t>
            </a:r>
            <a:r>
              <a:rPr lang="en-CA" b="1" i="1" dirty="0" smtClean="0"/>
              <a:t> from real parents.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My Interviews</a:t>
            </a:r>
            <a:endParaRPr lang="en-CA" dirty="0"/>
          </a:p>
        </p:txBody>
      </p:sp>
      <p:pic>
        <p:nvPicPr>
          <p:cNvPr id="16386" name="Picture 2" descr="https://encrypted-tbn2.gstatic.com/images?q=tbn:ANd9GcSSiS0B-EGkmCub-j6PW4fT3H6tkBx40-y6g7v44ZSPm4WXXIg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66419"/>
            <a:ext cx="2971800" cy="18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Explain it simply</a:t>
            </a:r>
          </a:p>
          <a:p>
            <a:r>
              <a:rPr lang="en-CA" dirty="0" smtClean="0"/>
              <a:t>Go together as a family</a:t>
            </a:r>
          </a:p>
          <a:p>
            <a:r>
              <a:rPr lang="en-CA" dirty="0" smtClean="0"/>
              <a:t>Kids could start from Primary Grade 1</a:t>
            </a:r>
          </a:p>
          <a:p>
            <a:r>
              <a:rPr lang="en-CA" dirty="0" smtClean="0"/>
              <a:t>Normally if parents don’t, kids won’t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5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The Church in their blood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40280"/>
            <a:ext cx="4572000" cy="400812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Always at Masses, </a:t>
            </a:r>
            <a:r>
              <a:rPr lang="en-CA" dirty="0" err="1" smtClean="0"/>
              <a:t>Asheyas</a:t>
            </a:r>
            <a:r>
              <a:rPr lang="en-CA" dirty="0" smtClean="0"/>
              <a:t>, </a:t>
            </a:r>
            <a:r>
              <a:rPr lang="en-CA" dirty="0" err="1" smtClean="0"/>
              <a:t>Tasbeha</a:t>
            </a:r>
            <a:r>
              <a:rPr lang="en-CA" dirty="0" smtClean="0"/>
              <a:t> from young age</a:t>
            </a:r>
          </a:p>
          <a:p>
            <a:r>
              <a:rPr lang="en-CA" dirty="0" smtClean="0"/>
              <a:t>One mom tells me … It becomes their lifestyle (even fasting, dressing, hymns…) </a:t>
            </a:r>
          </a:p>
          <a:p>
            <a:r>
              <a:rPr lang="en-CA" dirty="0" smtClean="0"/>
              <a:t>Another mom’s funny Friday story</a:t>
            </a:r>
          </a:p>
          <a:p>
            <a:r>
              <a:rPr lang="en-CA" dirty="0" smtClean="0"/>
              <a:t>Stand/sit next to mom or dad at Church</a:t>
            </a:r>
          </a:p>
          <a:p>
            <a:r>
              <a:rPr lang="en-CA" dirty="0" smtClean="0"/>
              <a:t>Some parents “in heaven” at church alone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81599" y="2240280"/>
            <a:ext cx="3505201" cy="3877056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210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 an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931920"/>
          </a:xfrm>
        </p:spPr>
        <p:txBody>
          <a:bodyPr>
            <a:normAutofit/>
          </a:bodyPr>
          <a:lstStyle/>
          <a:p>
            <a:r>
              <a:rPr lang="en-CA" dirty="0" smtClean="0"/>
              <a:t>Prayer, Bible open</a:t>
            </a:r>
          </a:p>
          <a:p>
            <a:r>
              <a:rPr lang="en-CA" dirty="0" smtClean="0"/>
              <a:t>Confession</a:t>
            </a:r>
          </a:p>
          <a:p>
            <a:r>
              <a:rPr lang="en-CA" dirty="0" smtClean="0"/>
              <a:t>Punctuality</a:t>
            </a:r>
          </a:p>
          <a:p>
            <a:r>
              <a:rPr lang="en-CA" dirty="0" smtClean="0"/>
              <a:t>Tithing</a:t>
            </a:r>
          </a:p>
          <a:p>
            <a:r>
              <a:rPr lang="en-CA" dirty="0" smtClean="0"/>
              <a:t>Serving</a:t>
            </a:r>
          </a:p>
          <a:p>
            <a:r>
              <a:rPr lang="en-CA" dirty="0" smtClean="0"/>
              <a:t>Virtues (ex: Honesty)</a:t>
            </a:r>
          </a:p>
          <a:p>
            <a:pPr lvl="1"/>
            <a:r>
              <a:rPr lang="en-CA" sz="2000" dirty="0" smtClean="0"/>
              <a:t>Chocolate/Hilton towel</a:t>
            </a:r>
          </a:p>
          <a:p>
            <a:pPr lvl="1"/>
            <a:r>
              <a:rPr lang="en-CA" dirty="0" smtClean="0"/>
              <a:t>Honest mom shopper</a:t>
            </a:r>
          </a:p>
          <a:p>
            <a:r>
              <a:rPr lang="en-CA" dirty="0" smtClean="0"/>
              <a:t>Kindness (to spouse)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08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37" y="2590800"/>
            <a:ext cx="7756263" cy="1828800"/>
          </a:xfrm>
        </p:spPr>
        <p:txBody>
          <a:bodyPr/>
          <a:lstStyle/>
          <a:p>
            <a:r>
              <a:rPr lang="en-CA" dirty="0" smtClean="0"/>
              <a:t>An Interview with a Young Adult about her Parents</a:t>
            </a:r>
            <a:endParaRPr lang="en-CA" dirty="0"/>
          </a:p>
        </p:txBody>
      </p:sp>
      <p:pic>
        <p:nvPicPr>
          <p:cNvPr id="3" name="Picture 4" descr="http://cdn3.iconfinder.com/data/icons/mixed-3d-icons/512/Interview_3D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32183"/>
            <a:ext cx="22098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4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600200"/>
          </a:xfrm>
        </p:spPr>
        <p:txBody>
          <a:bodyPr/>
          <a:lstStyle/>
          <a:p>
            <a:r>
              <a:rPr lang="en-CA" sz="4800" dirty="0" smtClean="0"/>
              <a:t>Interview with Daughter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820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b="1" dirty="0" smtClean="0"/>
              <a:t>What role did your parents play in raising you to love God and the Church?</a:t>
            </a:r>
          </a:p>
          <a:p>
            <a:pPr marL="0" indent="0">
              <a:buNone/>
            </a:pPr>
            <a:endParaRPr lang="en-CA" sz="600" b="1" dirty="0" smtClean="0"/>
          </a:p>
          <a:p>
            <a:pPr marL="0" indent="0">
              <a:buNone/>
            </a:pPr>
            <a:r>
              <a:rPr lang="en-CA" dirty="0" smtClean="0">
                <a:solidFill>
                  <a:schemeClr val="tx2"/>
                </a:solidFill>
              </a:rPr>
              <a:t>1. </a:t>
            </a:r>
            <a:r>
              <a:rPr lang="en-CA" dirty="0">
                <a:solidFill>
                  <a:schemeClr val="tx2"/>
                </a:solidFill>
              </a:rPr>
              <a:t>They lived in Jesus and prayed a lot for us! I think that's what mattered most - they practiced what they preached - and God </a:t>
            </a:r>
            <a:r>
              <a:rPr lang="en-CA" dirty="0" smtClean="0">
                <a:solidFill>
                  <a:schemeClr val="tx2"/>
                </a:solidFill>
              </a:rPr>
              <a:t>blesses.</a:t>
            </a:r>
          </a:p>
          <a:p>
            <a:pPr marL="0" indent="0">
              <a:buNone/>
            </a:pPr>
            <a:r>
              <a:rPr lang="en-CA" dirty="0" smtClean="0"/>
              <a:t>2.They </a:t>
            </a:r>
            <a:r>
              <a:rPr lang="en-CA" dirty="0"/>
              <a:t>didn't force or nag - somehow going to </a:t>
            </a:r>
            <a:r>
              <a:rPr lang="en-CA" dirty="0" smtClean="0"/>
              <a:t>Church</a:t>
            </a:r>
            <a:r>
              <a:rPr lang="en-CA" dirty="0"/>
              <a:t>, reading </a:t>
            </a:r>
            <a:r>
              <a:rPr lang="en-CA" dirty="0" smtClean="0"/>
              <a:t>the Bible</a:t>
            </a:r>
            <a:r>
              <a:rPr lang="en-CA" dirty="0"/>
              <a:t>, etc. </a:t>
            </a:r>
            <a:r>
              <a:rPr lang="en-CA" dirty="0" smtClean="0"/>
              <a:t>was not a </a:t>
            </a:r>
            <a:r>
              <a:rPr lang="en-CA" dirty="0"/>
              <a:t>chore </a:t>
            </a:r>
          </a:p>
          <a:p>
            <a:pPr marL="0" indent="0">
              <a:buNone/>
            </a:pPr>
            <a:r>
              <a:rPr lang="en-CA" dirty="0" smtClean="0">
                <a:solidFill>
                  <a:schemeClr val="tx2"/>
                </a:solidFill>
              </a:rPr>
              <a:t>3</a:t>
            </a:r>
            <a:r>
              <a:rPr lang="en-CA" dirty="0">
                <a:solidFill>
                  <a:schemeClr val="tx2"/>
                </a:solidFill>
              </a:rPr>
              <a:t>. Dad always taught us hymns during car rides - he made it a fun thing - we loved it. They used to read us saints stories when we were young kids - that was also very fun.</a:t>
            </a:r>
            <a:r>
              <a:rPr lang="en-CA" sz="2000" dirty="0">
                <a:solidFill>
                  <a:schemeClr val="tx2"/>
                </a:solidFill>
              </a:rPr>
              <a:t> </a:t>
            </a:r>
            <a:r>
              <a:rPr lang="en-CA" sz="2000" b="1" dirty="0">
                <a:solidFill>
                  <a:schemeClr val="tx2"/>
                </a:solidFill>
              </a:rPr>
              <a:t> </a:t>
            </a:r>
            <a:r>
              <a:rPr lang="en-CA" sz="2000" dirty="0">
                <a:solidFill>
                  <a:srgbClr val="FFFF00"/>
                </a:solidFill>
              </a:rPr>
              <a:t/>
            </a:r>
            <a:br>
              <a:rPr lang="en-CA" sz="2000" dirty="0">
                <a:solidFill>
                  <a:srgbClr val="FFFF00"/>
                </a:solidFill>
              </a:rPr>
            </a:br>
            <a:r>
              <a:rPr lang="en-CA" sz="2000" dirty="0"/>
              <a:t/>
            </a:r>
            <a:br>
              <a:rPr lang="en-CA" sz="2000" dirty="0"/>
            </a:br>
            <a:r>
              <a:rPr lang="en-CA" sz="1600" dirty="0"/>
              <a:t/>
            </a:r>
            <a:br>
              <a:rPr lang="en-CA" sz="1600" dirty="0"/>
            </a:br>
            <a:endParaRPr lang="en-CA" sz="1600" b="1" dirty="0"/>
          </a:p>
        </p:txBody>
      </p:sp>
      <p:pic>
        <p:nvPicPr>
          <p:cNvPr id="21508" name="Picture 4" descr="http://cdn3.iconfinder.com/data/icons/mixed-3d-icons/512/Interview_3D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14399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2095947"/>
            <a:ext cx="8153400" cy="5447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4. They also focused on creating a balance of religious-related activities and secular activities (sports teams, travel, etc.) So not all friends were from church or everything at church - church was always a pleasure and never too much. </a:t>
            </a:r>
            <a:br>
              <a:rPr lang="en-CA" dirty="0"/>
            </a:br>
            <a:r>
              <a:rPr lang="en-CA" dirty="0" smtClean="0">
                <a:solidFill>
                  <a:schemeClr val="tx2"/>
                </a:solidFill>
              </a:rPr>
              <a:t>5</a:t>
            </a:r>
            <a:r>
              <a:rPr lang="en-CA" dirty="0">
                <a:solidFill>
                  <a:schemeClr val="tx2"/>
                </a:solidFill>
              </a:rPr>
              <a:t>. They are excellent listeners ... so we grew up enjoying to talk with them, unload to them + get advice from them. They didn't create too much drama ... which made speaking with them easier.  </a:t>
            </a:r>
            <a:br>
              <a:rPr lang="en-CA" dirty="0">
                <a:solidFill>
                  <a:schemeClr val="tx2"/>
                </a:solidFill>
              </a:rPr>
            </a:br>
            <a:r>
              <a:rPr lang="en-CA" dirty="0" smtClean="0"/>
              <a:t>6</a:t>
            </a:r>
            <a:r>
              <a:rPr lang="en-CA" dirty="0"/>
              <a:t>. </a:t>
            </a:r>
            <a:r>
              <a:rPr lang="en-CA" dirty="0" smtClean="0"/>
              <a:t>Liturgy was </a:t>
            </a:r>
            <a:r>
              <a:rPr lang="en-CA" dirty="0"/>
              <a:t>considered very sacred - dad wears a suit, we are not allowed to wear jeans... We could not wander or sit </a:t>
            </a:r>
            <a:r>
              <a:rPr lang="en-CA" dirty="0" smtClean="0"/>
              <a:t>with </a:t>
            </a:r>
            <a:r>
              <a:rPr lang="en-CA" dirty="0"/>
              <a:t>friends - mom was pretty strict about that.  </a:t>
            </a:r>
            <a:br>
              <a:rPr lang="en-CA" dirty="0"/>
            </a:b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Interview (cont’d)</a:t>
            </a:r>
            <a:endParaRPr lang="en-CA" dirty="0"/>
          </a:p>
        </p:txBody>
      </p:sp>
      <p:pic>
        <p:nvPicPr>
          <p:cNvPr id="4" name="Picture 4" descr="http://cdn3.iconfinder.com/data/icons/mixed-3d-icons/512/Interview_3D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85800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7. Home was usually quiet and peaceful - made it easy to read, study, chat as a family.</a:t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>
                <a:solidFill>
                  <a:schemeClr val="tx2"/>
                </a:solidFill>
              </a:rPr>
              <a:t>8. </a:t>
            </a:r>
            <a:r>
              <a:rPr lang="en-CA" dirty="0" smtClean="0">
                <a:solidFill>
                  <a:schemeClr val="tx2"/>
                </a:solidFill>
              </a:rPr>
              <a:t>TV, Nintendo was </a:t>
            </a:r>
            <a:r>
              <a:rPr lang="en-CA" dirty="0">
                <a:solidFill>
                  <a:schemeClr val="tx2"/>
                </a:solidFill>
              </a:rPr>
              <a:t>limited to </a:t>
            </a:r>
            <a:r>
              <a:rPr lang="en-CA" dirty="0" smtClean="0">
                <a:solidFill>
                  <a:schemeClr val="tx2"/>
                </a:solidFill>
              </a:rPr>
              <a:t>2 </a:t>
            </a:r>
            <a:r>
              <a:rPr lang="en-CA" dirty="0" err="1" smtClean="0">
                <a:solidFill>
                  <a:schemeClr val="tx2"/>
                </a:solidFill>
              </a:rPr>
              <a:t>hrs</a:t>
            </a:r>
            <a:r>
              <a:rPr lang="en-CA" dirty="0" smtClean="0">
                <a:solidFill>
                  <a:schemeClr val="tx2"/>
                </a:solidFill>
              </a:rPr>
              <a:t> </a:t>
            </a:r>
            <a:r>
              <a:rPr lang="en-CA" dirty="0">
                <a:solidFill>
                  <a:schemeClr val="tx2"/>
                </a:solidFill>
              </a:rPr>
              <a:t>per day when we were growing up. We </a:t>
            </a:r>
            <a:r>
              <a:rPr lang="en-CA" dirty="0" smtClean="0">
                <a:solidFill>
                  <a:schemeClr val="tx2"/>
                </a:solidFill>
              </a:rPr>
              <a:t>were encouraged </a:t>
            </a:r>
            <a:r>
              <a:rPr lang="en-CA" dirty="0">
                <a:solidFill>
                  <a:schemeClr val="tx2"/>
                </a:solidFill>
              </a:rPr>
              <a:t>to read -we often read comic book bible  in our free </a:t>
            </a:r>
            <a:r>
              <a:rPr lang="en-CA" dirty="0" smtClean="0">
                <a:solidFill>
                  <a:schemeClr val="tx2"/>
                </a:solidFill>
              </a:rPr>
              <a:t>time.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9. They </a:t>
            </a:r>
            <a:r>
              <a:rPr lang="en-CA" dirty="0" smtClean="0"/>
              <a:t>were not </a:t>
            </a:r>
            <a:r>
              <a:rPr lang="en-CA" dirty="0"/>
              <a:t>afraid to discipline us. They </a:t>
            </a:r>
            <a:r>
              <a:rPr lang="en-CA" dirty="0" smtClean="0"/>
              <a:t>weren't </a:t>
            </a:r>
            <a:r>
              <a:rPr lang="en-CA" dirty="0"/>
              <a:t>lenient. They clearly stated what they thought was right and wrong, and they were usually not negotiable. </a:t>
            </a:r>
            <a:r>
              <a:rPr lang="en-CA" dirty="0" smtClean="0"/>
              <a:t>Yet</a:t>
            </a:r>
            <a:r>
              <a:rPr lang="en-CA" dirty="0"/>
              <a:t>, they were super loving. They did everything possible </a:t>
            </a:r>
            <a:r>
              <a:rPr lang="en-CA" dirty="0" smtClean="0"/>
              <a:t>to make us happy (as long as it was good for us).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9537" y="570156"/>
            <a:ext cx="7756263" cy="1054250"/>
          </a:xfrm>
        </p:spPr>
        <p:txBody>
          <a:bodyPr/>
          <a:lstStyle/>
          <a:p>
            <a:r>
              <a:rPr lang="en-CA" dirty="0"/>
              <a:t>Interview (cont’d)</a:t>
            </a:r>
          </a:p>
        </p:txBody>
      </p:sp>
      <p:pic>
        <p:nvPicPr>
          <p:cNvPr id="4" name="Picture 4" descr="http://cdn3.iconfinder.com/data/icons/mixed-3d-icons/512/Interview_3D-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6002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 </a:t>
            </a:r>
            <a:r>
              <a:rPr lang="en-CA" dirty="0" err="1" smtClean="0"/>
              <a:t>Time</a:t>
            </a:r>
            <a:r>
              <a:rPr lang="en-CA" dirty="0" smtClean="0"/>
              <a:t> </a:t>
            </a:r>
            <a:r>
              <a:rPr lang="en-CA" dirty="0" err="1" smtClean="0"/>
              <a:t>Time</a:t>
            </a:r>
            <a:r>
              <a:rPr lang="en-CA" dirty="0" smtClean="0"/>
              <a:t>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164080"/>
            <a:ext cx="5334000" cy="446532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Love = spend time with kids</a:t>
            </a:r>
          </a:p>
          <a:p>
            <a:r>
              <a:rPr lang="en-CA" dirty="0" smtClean="0"/>
              <a:t>Be a good listener</a:t>
            </a:r>
          </a:p>
          <a:p>
            <a:r>
              <a:rPr lang="en-CA" dirty="0" smtClean="0"/>
              <a:t>Undivided attention</a:t>
            </a:r>
          </a:p>
          <a:p>
            <a:r>
              <a:rPr lang="en-CA" dirty="0" smtClean="0"/>
              <a:t>One father tells me “Kids don’t grow on trees. You need to invest time and effort. Sometimes you sacrifice your time, comfort, even your career.” </a:t>
            </a:r>
            <a:r>
              <a:rPr lang="en-CA" i="1" dirty="0" smtClean="0"/>
              <a:t>sow/reap</a:t>
            </a:r>
          </a:p>
          <a:p>
            <a:r>
              <a:rPr lang="en-CA" dirty="0" smtClean="0"/>
              <a:t>One mom tries to work less in summer to see kids more</a:t>
            </a:r>
            <a:endParaRPr lang="en-CA" dirty="0"/>
          </a:p>
          <a:p>
            <a:r>
              <a:rPr lang="en-CA" dirty="0" smtClean="0"/>
              <a:t>One mom at bedtime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324600" y="2240280"/>
            <a:ext cx="2124454" cy="4084320"/>
          </a:xfrm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79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Words of Wisdom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4038600" cy="3877056"/>
          </a:xfrm>
        </p:spPr>
        <p:txBody>
          <a:bodyPr>
            <a:normAutofit/>
          </a:bodyPr>
          <a:lstStyle/>
          <a:p>
            <a:r>
              <a:rPr lang="en-CA" dirty="0" smtClean="0"/>
              <a:t>The words of a very wise man (in his 80s):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3200" i="1" dirty="0" smtClean="0"/>
              <a:t>“The </a:t>
            </a:r>
            <a:r>
              <a:rPr lang="en-CA" sz="3200" i="1" u="sng" dirty="0" smtClean="0"/>
              <a:t>best investment </a:t>
            </a:r>
            <a:r>
              <a:rPr lang="en-CA" sz="3200" i="1" dirty="0" smtClean="0"/>
              <a:t>a person can make in life is investing in the raising of his children.” </a:t>
            </a:r>
          </a:p>
        </p:txBody>
      </p:sp>
      <p:pic>
        <p:nvPicPr>
          <p:cNvPr id="3076" name="Picture 4" descr="http://www.vincegolangco.com/wp-content/uploads/2010/01/stay-young-old-wisdom-quote-friend-quotes-liv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696" r="3522" b="11304"/>
          <a:stretch/>
        </p:blipFill>
        <p:spPr bwMode="auto">
          <a:xfrm>
            <a:off x="5257801" y="2259627"/>
            <a:ext cx="2971799" cy="38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5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Enjoy Your family in Christ</a:t>
            </a:r>
            <a:endParaRPr lang="en-CA" sz="4800" dirty="0"/>
          </a:p>
        </p:txBody>
      </p:sp>
      <p:pic>
        <p:nvPicPr>
          <p:cNvPr id="1026" name="Picture 2" descr="http://www.frenchconnections.co.uk/_db/_images/enjoy_your_holi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257800" cy="371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Main Ingredient</a:t>
            </a:r>
            <a:endParaRPr lang="en-CA" dirty="0"/>
          </a:p>
        </p:txBody>
      </p:sp>
      <p:pic>
        <p:nvPicPr>
          <p:cNvPr id="5122" name="Picture 2" descr="http://jeffdavisblog.files.wordpress.com/2011/09/prayer-blocks.gif?w=4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95500"/>
            <a:ext cx="40767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isioni-katolik.de/Uploads/PShtjefen/Lutja%20p%C3%ABr%20f%C3%ABmij%C3%ABn%20t%C3%AB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1"/>
            <a:ext cx="4429125" cy="22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quarter" idx="13"/>
          </p:nvPr>
        </p:nvSpPr>
        <p:spPr>
          <a:xfrm>
            <a:off x="4724400" y="2286000"/>
            <a:ext cx="4038600" cy="1676400"/>
          </a:xfrm>
        </p:spPr>
        <p:txBody>
          <a:bodyPr>
            <a:normAutofit/>
          </a:bodyPr>
          <a:lstStyle/>
          <a:p>
            <a:r>
              <a:rPr lang="en-CA" sz="2600" dirty="0" smtClean="0"/>
              <a:t>Central point for all</a:t>
            </a:r>
          </a:p>
          <a:p>
            <a:r>
              <a:rPr lang="en-CA" sz="2600" dirty="0" smtClean="0"/>
              <a:t>We will give you a tool: </a:t>
            </a:r>
            <a:r>
              <a:rPr lang="en-CA" sz="2600" dirty="0"/>
              <a:t/>
            </a:r>
            <a:br>
              <a:rPr lang="en-CA" sz="2600" dirty="0"/>
            </a:br>
            <a:r>
              <a:rPr lang="en-CA" sz="2600" b="1" dirty="0"/>
              <a:t>The Parent’s Prayer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876800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anxious for nothing, but in everything by prayer and supplication, with thanksgiving, let your requests be made known to </a:t>
            </a:r>
            <a:r>
              <a:rPr lang="en-CA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God. (Phil 4:8)</a:t>
            </a:r>
            <a:endParaRPr lang="en-CA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7" t="24993" r="21482" b="4013"/>
          <a:stretch/>
        </p:blipFill>
        <p:spPr bwMode="auto">
          <a:xfrm>
            <a:off x="338630" y="457200"/>
            <a:ext cx="8424370" cy="591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5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1" t="22343" r="18574" b="3354"/>
          <a:stretch/>
        </p:blipFill>
        <p:spPr bwMode="auto">
          <a:xfrm>
            <a:off x="304800" y="472964"/>
            <a:ext cx="8666224" cy="58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Simple Transfer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86200" cy="4617720"/>
          </a:xfrm>
        </p:spPr>
        <p:txBody>
          <a:bodyPr/>
          <a:lstStyle/>
          <a:p>
            <a:r>
              <a:rPr lang="en-CA" dirty="0"/>
              <a:t>They say: </a:t>
            </a:r>
            <a:r>
              <a:rPr lang="en-CA" dirty="0" smtClean="0"/>
              <a:t>If parents </a:t>
            </a:r>
            <a:r>
              <a:rPr lang="en-CA" dirty="0"/>
              <a:t>love God and live for God, this lifestyle will be </a:t>
            </a:r>
            <a:r>
              <a:rPr lang="en-CA" u="sng" dirty="0"/>
              <a:t>transferred to the Children naturally</a:t>
            </a:r>
            <a:r>
              <a:rPr lang="en-CA" dirty="0"/>
              <a:t>, without too much pushing, nagging, </a:t>
            </a:r>
            <a:r>
              <a:rPr lang="en-CA" dirty="0" smtClean="0"/>
              <a:t>or  pressuring them</a:t>
            </a:r>
          </a:p>
          <a:p>
            <a:r>
              <a:rPr lang="en-CA" dirty="0" smtClean="0"/>
              <a:t>If couple has strong relationship with God, good foundation!</a:t>
            </a:r>
            <a:endParaRPr lang="en-CA" dirty="0"/>
          </a:p>
          <a:p>
            <a:endParaRPr lang="en-CA" dirty="0"/>
          </a:p>
        </p:txBody>
      </p:sp>
      <p:pic>
        <p:nvPicPr>
          <p:cNvPr id="6146" name="Picture 2" descr="http://i13.photobucket.com/albums/a300/tescosuicide/ALa3/kid_dog_pra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429000" cy="41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/>
              <a:t>First Icons: St. Mommy &amp; Daddy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5105400" cy="3877056"/>
          </a:xfrm>
        </p:spPr>
        <p:txBody>
          <a:bodyPr>
            <a:normAutofit/>
          </a:bodyPr>
          <a:lstStyle/>
          <a:p>
            <a:r>
              <a:rPr lang="en-CA" dirty="0" smtClean="0"/>
              <a:t>The first icon of God that the child sees is the face of mother &amp; father</a:t>
            </a:r>
          </a:p>
          <a:p>
            <a:r>
              <a:rPr lang="en-CA" dirty="0" smtClean="0"/>
              <a:t>What lady said about her Dad:</a:t>
            </a:r>
            <a:endParaRPr lang="en-CA" dirty="0"/>
          </a:p>
          <a:p>
            <a:pPr lvl="1"/>
            <a:r>
              <a:rPr lang="en-CA" dirty="0" smtClean="0"/>
              <a:t>I know God’s love because I tasted my Father’s infinite love. </a:t>
            </a:r>
          </a:p>
          <a:p>
            <a:pPr lvl="1"/>
            <a:r>
              <a:rPr lang="en-CA" dirty="0" smtClean="0"/>
              <a:t>How much more could God the Father love me?!</a:t>
            </a:r>
          </a:p>
        </p:txBody>
      </p:sp>
      <p:pic>
        <p:nvPicPr>
          <p:cNvPr id="7170" name="Picture 2" descr="http://mylahsai.com/wp-content/uploads/2012/10/black-church-mother-daughter-pra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707519" cy="32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3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3021</TotalTime>
  <Words>1856</Words>
  <Application>Microsoft Office PowerPoint</Application>
  <PresentationFormat>On-screen Show (4:3)</PresentationFormat>
  <Paragraphs>274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Hardcover</vt:lpstr>
      <vt:lpstr>Family In Christ Program</vt:lpstr>
      <vt:lpstr>Moses tells God’s people:</vt:lpstr>
      <vt:lpstr>Let’s agree on the basics</vt:lpstr>
      <vt:lpstr>My Interviews</vt:lpstr>
      <vt:lpstr>The Main Ingredient</vt:lpstr>
      <vt:lpstr>PowerPoint Presentation</vt:lpstr>
      <vt:lpstr>PowerPoint Presentation</vt:lpstr>
      <vt:lpstr>A Simple Transfer</vt:lpstr>
      <vt:lpstr>First Icons: St. Mommy &amp; Daddy</vt:lpstr>
      <vt:lpstr>Your Home: A Church</vt:lpstr>
      <vt:lpstr>MAKE time to get filled</vt:lpstr>
      <vt:lpstr>Home Environment  &amp; Family Lifestyle</vt:lpstr>
      <vt:lpstr>The 5 Senses at Home</vt:lpstr>
      <vt:lpstr>PowerPoint Presentation</vt:lpstr>
      <vt:lpstr>Home Prayer Corner</vt:lpstr>
      <vt:lpstr>Bible</vt:lpstr>
      <vt:lpstr>Bible (cont’d)</vt:lpstr>
      <vt:lpstr>Our Identity?</vt:lpstr>
      <vt:lpstr>Family Home Evening</vt:lpstr>
      <vt:lpstr>Computer Usage</vt:lpstr>
      <vt:lpstr>Television</vt:lpstr>
      <vt:lpstr>Keep them busy</vt:lpstr>
      <vt:lpstr>At the Dinner Table</vt:lpstr>
      <vt:lpstr>One Mom’s Fridge lessons</vt:lpstr>
      <vt:lpstr>Friendships with Saints</vt:lpstr>
      <vt:lpstr>Friendship with Saints</vt:lpstr>
      <vt:lpstr>Home Environment</vt:lpstr>
      <vt:lpstr>Ideas for  Teaching kids Service</vt:lpstr>
      <vt:lpstr>Adopt an Elder</vt:lpstr>
      <vt:lpstr>Monthly Rice Meal</vt:lpstr>
      <vt:lpstr>Christmas</vt:lpstr>
      <vt:lpstr>Simple Services</vt:lpstr>
      <vt:lpstr>Ideas for Feasts &amp; Events</vt:lpstr>
      <vt:lpstr>Celebrate Baptism</vt:lpstr>
      <vt:lpstr>Thanksgiving</vt:lpstr>
      <vt:lpstr>Icon, Tamgeed &amp; Feteer</vt:lpstr>
      <vt:lpstr>Being a good Example (At Home &amp; in Church)</vt:lpstr>
      <vt:lpstr>Late for Church?</vt:lpstr>
      <vt:lpstr>Forgiveness</vt:lpstr>
      <vt:lpstr>Confession</vt:lpstr>
      <vt:lpstr>The Church in their blood</vt:lpstr>
      <vt:lpstr>Be an example</vt:lpstr>
      <vt:lpstr>An Interview with a Young Adult about her Parents</vt:lpstr>
      <vt:lpstr>Interview with Daughter</vt:lpstr>
      <vt:lpstr>Interview (cont’d)</vt:lpstr>
      <vt:lpstr>Interview (cont’d)</vt:lpstr>
      <vt:lpstr>Time Time Time!</vt:lpstr>
      <vt:lpstr>Words of Wisdom</vt:lpstr>
      <vt:lpstr>Enjoy Your family in Christ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Sherif wissa</dc:creator>
  <cp:lastModifiedBy>Fr_Michael</cp:lastModifiedBy>
  <cp:revision>86</cp:revision>
  <cp:lastPrinted>2013-04-14T21:17:44Z</cp:lastPrinted>
  <dcterms:created xsi:type="dcterms:W3CDTF">2013-02-04T21:46:51Z</dcterms:created>
  <dcterms:modified xsi:type="dcterms:W3CDTF">2013-04-15T02:59:11Z</dcterms:modified>
</cp:coreProperties>
</file>