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33"/>
  </p:notesMasterIdLst>
  <p:sldIdLst>
    <p:sldId id="258" r:id="rId2"/>
    <p:sldId id="259" r:id="rId3"/>
    <p:sldId id="260" r:id="rId4"/>
    <p:sldId id="261" r:id="rId5"/>
    <p:sldId id="265" r:id="rId6"/>
    <p:sldId id="290" r:id="rId7"/>
    <p:sldId id="287" r:id="rId8"/>
    <p:sldId id="285" r:id="rId9"/>
    <p:sldId id="286" r:id="rId10"/>
    <p:sldId id="257" r:id="rId11"/>
    <p:sldId id="266" r:id="rId12"/>
    <p:sldId id="289" r:id="rId13"/>
    <p:sldId id="264" r:id="rId14"/>
    <p:sldId id="284"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D0F53-F47B-4E54-AEBD-32126AB108B1}" type="datetimeFigureOut">
              <a:rPr lang="en-CA" smtClean="0"/>
              <a:t>2013-03-12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C88F0E-D6B2-4030-B96F-A2BF25C090CE}" type="slidenum">
              <a:rPr lang="en-CA" smtClean="0"/>
              <a:t>‹#›</a:t>
            </a:fld>
            <a:endParaRPr lang="en-CA"/>
          </a:p>
        </p:txBody>
      </p:sp>
    </p:spTree>
    <p:extLst>
      <p:ext uri="{BB962C8B-B14F-4D97-AF65-F5344CB8AC3E}">
        <p14:creationId xmlns:p14="http://schemas.microsoft.com/office/powerpoint/2010/main" val="386023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1D74987F-696E-479C-B17C-6510FE5341A2}"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D74987F-696E-479C-B17C-6510FE5341A2}" type="slidenum">
              <a:rPr lang="en-CA" smtClean="0"/>
              <a:pPr/>
              <a:t>29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69E65D6-32E4-42A4-BE49-518253F3CA28}" type="datetimeFigureOut">
              <a:rPr lang="en-US" smtClean="0"/>
              <a:t>3/12/2013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1EEBA33-C60F-4CFA-A7D1-8BDD77B97723}"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E65D6-32E4-42A4-BE49-518253F3CA28}" type="datetimeFigureOut">
              <a:rPr lang="en-US" smtClean="0"/>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BA33-C60F-4CFA-A7D1-8BDD77B97723}"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E65D6-32E4-42A4-BE49-518253F3CA28}" type="datetimeFigureOut">
              <a:rPr lang="en-US" smtClean="0"/>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BA33-C60F-4CFA-A7D1-8BDD77B97723}"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E65D6-32E4-42A4-BE49-518253F3CA28}" type="datetimeFigureOut">
              <a:rPr lang="en-US" smtClean="0"/>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BA33-C60F-4CFA-A7D1-8BDD77B97723}"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9E65D6-32E4-42A4-BE49-518253F3CA28}" type="datetimeFigureOut">
              <a:rPr lang="en-US" smtClean="0"/>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EBA33-C60F-4CFA-A7D1-8BDD77B9772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9E65D6-32E4-42A4-BE49-518253F3CA28}" type="datetimeFigureOut">
              <a:rPr lang="en-US" smtClean="0"/>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EBA33-C60F-4CFA-A7D1-8BDD77B97723}"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9E65D6-32E4-42A4-BE49-518253F3CA28}" type="datetimeFigureOut">
              <a:rPr lang="en-US" smtClean="0"/>
              <a:t>3/12/2013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EBA33-C60F-4CFA-A7D1-8BDD77B97723}"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9E65D6-32E4-42A4-BE49-518253F3CA28}" type="datetimeFigureOut">
              <a:rPr lang="en-US" smtClean="0"/>
              <a:t>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EBA33-C60F-4CFA-A7D1-8BDD77B97723}"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E65D6-32E4-42A4-BE49-518253F3CA28}" type="datetimeFigureOut">
              <a:rPr lang="en-US" smtClean="0"/>
              <a:t>3/12/2013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EBA33-C60F-4CFA-A7D1-8BDD77B9772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E65D6-32E4-42A4-BE49-518253F3CA28}" type="datetimeFigureOut">
              <a:rPr lang="en-US" smtClean="0"/>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EBA33-C60F-4CFA-A7D1-8BDD77B9772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E65D6-32E4-42A4-BE49-518253F3CA28}" type="datetimeFigureOut">
              <a:rPr lang="en-US" smtClean="0"/>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EBA33-C60F-4CFA-A7D1-8BDD77B9772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50000"/>
                <a:satMod val="340000"/>
                <a:lumMod val="40000"/>
              </a:schemeClr>
              <a:schemeClr val="bg2">
                <a:tint val="92000"/>
                <a:shade val="94000"/>
                <a:hueMod val="110000"/>
                <a:satMod val="236000"/>
                <a:lumMod val="120000"/>
              </a:schemeClr>
            </a:duotone>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69E65D6-32E4-42A4-BE49-518253F3CA28}" type="datetimeFigureOut">
              <a:rPr lang="en-US" smtClean="0"/>
              <a:t>3/12/2013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1EEBA33-C60F-4CFA-A7D1-8BDD77B9772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endParaRPr lang="en-CA" dirty="0"/>
          </a:p>
        </p:txBody>
      </p:sp>
      <p:sp>
        <p:nvSpPr>
          <p:cNvPr id="2" name="Title 1"/>
          <p:cNvSpPr>
            <a:spLocks noGrp="1"/>
          </p:cNvSpPr>
          <p:nvPr>
            <p:ph type="title"/>
          </p:nvPr>
        </p:nvSpPr>
        <p:spPr/>
        <p:txBody>
          <a:bodyPr/>
          <a:lstStyle/>
          <a:p>
            <a:r>
              <a:rPr lang="en-CA" dirty="0" smtClean="0"/>
              <a:t>DRUG USE AND ABUSE</a:t>
            </a:r>
            <a:endParaRPr lang="en-CA" dirty="0"/>
          </a:p>
        </p:txBody>
      </p:sp>
      <p:pic>
        <p:nvPicPr>
          <p:cNvPr id="13314" name="Picture 2"/>
          <p:cNvPicPr>
            <a:picLocks noGrp="1" noChangeAspect="1" noChangeArrowheads="1"/>
          </p:cNvPicPr>
          <p:nvPr>
            <p:ph type="pic" idx="1"/>
          </p:nvPr>
        </p:nvPicPr>
        <p:blipFill>
          <a:blip r:embed="rId3" cstate="print"/>
          <a:srcRect t="11678" b="11678"/>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2472074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52578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80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3200" i="1" dirty="0" smtClean="0">
                <a:solidFill>
                  <a:srgbClr val="FF0000"/>
                </a:solidFill>
              </a:rPr>
              <a:t>BUST</a:t>
            </a:r>
            <a:r>
              <a:rPr lang="en-CA" sz="3200" i="1" dirty="0" smtClean="0">
                <a:solidFill>
                  <a:srgbClr val="00B050"/>
                </a:solidFill>
              </a:rPr>
              <a:t>:    105 tonnes, $340 million</a:t>
            </a:r>
            <a:endParaRPr lang="en-CA" sz="3200" i="1" dirty="0">
              <a:solidFill>
                <a:srgbClr val="00B050"/>
              </a:solidFill>
            </a:endParaRPr>
          </a:p>
        </p:txBody>
      </p:sp>
      <p:pic>
        <p:nvPicPr>
          <p:cNvPr id="4099" name="Picture 3"/>
          <p:cNvPicPr>
            <a:picLocks noGrp="1" noChangeAspect="1" noChangeArrowheads="1"/>
          </p:cNvPicPr>
          <p:nvPr>
            <p:ph idx="1"/>
          </p:nvPr>
        </p:nvPicPr>
        <p:blipFill>
          <a:blip r:embed="rId2" cstate="print"/>
          <a:srcRect/>
          <a:stretch>
            <a:fillRect/>
          </a:stretch>
        </p:blipFill>
        <p:spPr bwMode="auto">
          <a:xfrm>
            <a:off x="755576" y="1700808"/>
            <a:ext cx="7708321" cy="4248472"/>
          </a:xfrm>
          <a:prstGeom prst="rect">
            <a:avLst/>
          </a:prstGeom>
          <a:noFill/>
          <a:ln w="9525">
            <a:noFill/>
            <a:miter lim="800000"/>
            <a:headEnd/>
            <a:tailEnd/>
          </a:ln>
        </p:spPr>
      </p:pic>
    </p:spTree>
    <p:extLst>
      <p:ext uri="{BB962C8B-B14F-4D97-AF65-F5344CB8AC3E}">
        <p14:creationId xmlns:p14="http://schemas.microsoft.com/office/powerpoint/2010/main" val="968446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i="1" dirty="0" smtClean="0">
                <a:solidFill>
                  <a:srgbClr val="FF0000"/>
                </a:solidFill>
              </a:rPr>
              <a:t>Aka:</a:t>
            </a:r>
          </a:p>
          <a:p>
            <a:r>
              <a:rPr lang="en-CA" i="1" dirty="0" smtClean="0"/>
              <a:t>Pot, Mary jane, weed, ganja, grass, happy dope, peace tobacco, dreamy smoke, wacky weed, reefer, mota, tree, dank, ace, funk, funny stuff, Marley, Texas tea, boo, jolly green, happy tobaccy, kronic, herb, green, dope, loco weed, sativa, skunk, smoke, sticky icky, magic smoke, giggle smoke, </a:t>
            </a:r>
            <a:r>
              <a:rPr lang="en-CA" i="1" dirty="0" smtClean="0">
                <a:solidFill>
                  <a:srgbClr val="FF0000"/>
                </a:solidFill>
              </a:rPr>
              <a:t>I miss my mommy</a:t>
            </a:r>
            <a:r>
              <a:rPr lang="en-CA" i="1" dirty="0" smtClean="0"/>
              <a:t>, etc.</a:t>
            </a:r>
          </a:p>
          <a:p>
            <a:r>
              <a:rPr lang="en-CA" dirty="0" smtClean="0"/>
              <a:t>over 200 names to describe Marijuana</a:t>
            </a:r>
            <a:r>
              <a:rPr lang="en-CA" i="1" dirty="0" smtClean="0"/>
              <a:t> </a:t>
            </a:r>
            <a:endParaRPr lang="en-CA" dirty="0" smtClean="0"/>
          </a:p>
          <a:p>
            <a:endParaRPr lang="en-CA" dirty="0"/>
          </a:p>
        </p:txBody>
      </p:sp>
      <p:sp>
        <p:nvSpPr>
          <p:cNvPr id="3" name="Title 2"/>
          <p:cNvSpPr>
            <a:spLocks noGrp="1"/>
          </p:cNvSpPr>
          <p:nvPr>
            <p:ph type="title"/>
          </p:nvPr>
        </p:nvSpPr>
        <p:spPr/>
        <p:txBody>
          <a:bodyPr/>
          <a:lstStyle/>
          <a:p>
            <a:r>
              <a:rPr lang="en-CA" i="1" dirty="0" smtClean="0">
                <a:solidFill>
                  <a:schemeClr val="accent1"/>
                </a:solidFill>
              </a:rPr>
              <a:t>Street names for Marijuana</a:t>
            </a:r>
            <a:endParaRPr lang="en-CA" dirty="0"/>
          </a:p>
        </p:txBody>
      </p:sp>
    </p:spTree>
    <p:extLst>
      <p:ext uri="{BB962C8B-B14F-4D97-AF65-F5344CB8AC3E}">
        <p14:creationId xmlns:p14="http://schemas.microsoft.com/office/powerpoint/2010/main" val="1337522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dirty="0" smtClean="0"/>
              <a:t>red eyes</a:t>
            </a:r>
          </a:p>
          <a:p>
            <a:r>
              <a:rPr lang="en-CA" dirty="0" smtClean="0"/>
              <a:t>spontaneous laughter</a:t>
            </a:r>
          </a:p>
          <a:p>
            <a:r>
              <a:rPr lang="en-CA" dirty="0" smtClean="0"/>
              <a:t>increased hunger (often called "munchies")</a:t>
            </a:r>
          </a:p>
          <a:p>
            <a:r>
              <a:rPr lang="en-CA" dirty="0" smtClean="0"/>
              <a:t>mild paranoia, anxiety or panic</a:t>
            </a:r>
          </a:p>
          <a:p>
            <a:r>
              <a:rPr lang="en-CA" dirty="0" smtClean="0"/>
              <a:t>impaired reaction time, coordination and motor skills</a:t>
            </a:r>
          </a:p>
          <a:p>
            <a:r>
              <a:rPr lang="en-CA" dirty="0" smtClean="0"/>
              <a:t>increased heart rate and decrease in blood pressure (may lead to </a:t>
            </a:r>
            <a:r>
              <a:rPr lang="en-CA" i="1" dirty="0" smtClean="0">
                <a:solidFill>
                  <a:srgbClr val="FF0000"/>
                </a:solidFill>
              </a:rPr>
              <a:t>fainting</a:t>
            </a:r>
            <a:r>
              <a:rPr lang="en-CA" dirty="0" smtClean="0"/>
              <a:t>)</a:t>
            </a:r>
          </a:p>
          <a:p>
            <a:r>
              <a:rPr lang="en-CA" dirty="0" smtClean="0"/>
              <a:t>dry mouth and throat</a:t>
            </a:r>
          </a:p>
          <a:p>
            <a:pPr>
              <a:buNone/>
            </a:pPr>
            <a:endParaRPr lang="en-CA" dirty="0" smtClean="0"/>
          </a:p>
          <a:p>
            <a:pPr>
              <a:buNone/>
            </a:pPr>
            <a:endParaRPr lang="en-CA" dirty="0"/>
          </a:p>
        </p:txBody>
      </p:sp>
      <p:sp>
        <p:nvSpPr>
          <p:cNvPr id="3" name="Title 2"/>
          <p:cNvSpPr>
            <a:spLocks noGrp="1"/>
          </p:cNvSpPr>
          <p:nvPr>
            <p:ph type="title"/>
          </p:nvPr>
        </p:nvSpPr>
        <p:spPr/>
        <p:txBody>
          <a:bodyPr/>
          <a:lstStyle/>
          <a:p>
            <a:r>
              <a:rPr lang="en-CA" i="1" dirty="0" smtClean="0">
                <a:solidFill>
                  <a:schemeClr val="accent1"/>
                </a:solidFill>
              </a:rPr>
              <a:t>PHYSICAL EFFECTS</a:t>
            </a:r>
            <a:endParaRPr lang="en-CA" i="1" dirty="0">
              <a:solidFill>
                <a:schemeClr val="accent1"/>
              </a:solidFill>
            </a:endParaRPr>
          </a:p>
        </p:txBody>
      </p:sp>
    </p:spTree>
    <p:extLst>
      <p:ext uri="{BB962C8B-B14F-4D97-AF65-F5344CB8AC3E}">
        <p14:creationId xmlns:p14="http://schemas.microsoft.com/office/powerpoint/2010/main" val="282117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838201"/>
            <a:ext cx="6934200" cy="4524315"/>
          </a:xfrm>
          <a:prstGeom prst="rect">
            <a:avLst/>
          </a:prstGeom>
        </p:spPr>
        <p:txBody>
          <a:bodyPr wrap="square">
            <a:spAutoFit/>
          </a:bodyPr>
          <a:lstStyle/>
          <a:p>
            <a:r>
              <a:rPr lang="en-CA" sz="3600" dirty="0"/>
              <a:t>The </a:t>
            </a:r>
            <a:r>
              <a:rPr lang="en-CA" sz="3600" dirty="0">
                <a:solidFill>
                  <a:srgbClr val="FF0000"/>
                </a:solidFill>
              </a:rPr>
              <a:t>gateway drug </a:t>
            </a:r>
            <a:r>
              <a:rPr lang="en-CA" sz="3600" dirty="0" smtClean="0">
                <a:solidFill>
                  <a:srgbClr val="FF0000"/>
                </a:solidFill>
              </a:rPr>
              <a:t>theory </a:t>
            </a:r>
            <a:r>
              <a:rPr lang="en-CA" sz="3600" dirty="0"/>
              <a:t>is the theory that the use of less deleterious drugs may lead to a future risk of using more dangerous hard drugs and/or crime</a:t>
            </a:r>
            <a:r>
              <a:rPr lang="en-CA" sz="3600" dirty="0" smtClean="0"/>
              <a:t>. </a:t>
            </a:r>
            <a:r>
              <a:rPr lang="en-CA" sz="3600" dirty="0"/>
              <a:t>It is often attributed to the use of several drugs, including tobacco</a:t>
            </a:r>
            <a:r>
              <a:rPr lang="en-CA" sz="3600" dirty="0" smtClean="0"/>
              <a:t>, </a:t>
            </a:r>
            <a:r>
              <a:rPr lang="en-CA" sz="3600" dirty="0"/>
              <a:t>alcohol</a:t>
            </a:r>
            <a:r>
              <a:rPr lang="en-CA" sz="3600" dirty="0" smtClean="0"/>
              <a:t>, </a:t>
            </a:r>
            <a:r>
              <a:rPr lang="en-CA" sz="3600" dirty="0"/>
              <a:t>and </a:t>
            </a:r>
            <a:r>
              <a:rPr lang="en-CA" sz="3600" dirty="0">
                <a:solidFill>
                  <a:srgbClr val="FF0000"/>
                </a:solidFill>
              </a:rPr>
              <a:t>cannabis</a:t>
            </a:r>
            <a:r>
              <a:rPr lang="en-CA" sz="3200" dirty="0"/>
              <a:t>.</a:t>
            </a:r>
          </a:p>
        </p:txBody>
      </p:sp>
    </p:spTree>
    <p:extLst>
      <p:ext uri="{BB962C8B-B14F-4D97-AF65-F5344CB8AC3E}">
        <p14:creationId xmlns:p14="http://schemas.microsoft.com/office/powerpoint/2010/main" val="2946434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48680"/>
            <a:ext cx="8229600" cy="5112568"/>
          </a:xfrm>
        </p:spPr>
        <p:txBody>
          <a:bodyPr>
            <a:normAutofit/>
          </a:bodyPr>
          <a:lstStyle/>
          <a:p>
            <a:pPr algn="ctr"/>
            <a:r>
              <a:rPr lang="en-CA" sz="9600" b="0" i="1" dirty="0" smtClean="0">
                <a:solidFill>
                  <a:srgbClr val="FF0000"/>
                </a:solidFill>
              </a:rPr>
              <a:t>COCAINE</a:t>
            </a:r>
            <a:endParaRPr lang="en-CA" sz="9600" b="0" i="1" dirty="0">
              <a:solidFill>
                <a:srgbClr val="FF0000"/>
              </a:solidFill>
            </a:endParaRPr>
          </a:p>
        </p:txBody>
      </p:sp>
    </p:spTree>
    <p:extLst>
      <p:ext uri="{BB962C8B-B14F-4D97-AF65-F5344CB8AC3E}">
        <p14:creationId xmlns:p14="http://schemas.microsoft.com/office/powerpoint/2010/main" val="2056795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caine pics 1.jpg"/>
          <p:cNvPicPr>
            <a:picLocks noGrp="1" noChangeAspect="1"/>
          </p:cNvPicPr>
          <p:nvPr>
            <p:ph idx="1"/>
          </p:nvPr>
        </p:nvPicPr>
        <p:blipFill>
          <a:blip r:embed="rId2" cstate="print"/>
          <a:stretch>
            <a:fillRect/>
          </a:stretch>
        </p:blipFill>
        <p:spPr>
          <a:xfrm>
            <a:off x="1099017" y="1481138"/>
            <a:ext cx="6945966" cy="4525962"/>
          </a:xfrm>
        </p:spPr>
      </p:pic>
      <p:sp>
        <p:nvSpPr>
          <p:cNvPr id="3" name="Title 2"/>
          <p:cNvSpPr>
            <a:spLocks noGrp="1"/>
          </p:cNvSpPr>
          <p:nvPr>
            <p:ph type="title"/>
          </p:nvPr>
        </p:nvSpPr>
        <p:spPr/>
        <p:txBody>
          <a:bodyPr/>
          <a:lstStyle/>
          <a:p>
            <a:endParaRPr lang="en-CA" dirty="0"/>
          </a:p>
        </p:txBody>
      </p:sp>
    </p:spTree>
    <p:extLst>
      <p:ext uri="{BB962C8B-B14F-4D97-AF65-F5344CB8AC3E}">
        <p14:creationId xmlns:p14="http://schemas.microsoft.com/office/powerpoint/2010/main" val="1003961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a:p>
        </p:txBody>
      </p:sp>
      <p:pic>
        <p:nvPicPr>
          <p:cNvPr id="9218" name="Picture 2"/>
          <p:cNvPicPr>
            <a:picLocks noGrp="1" noChangeAspect="1" noChangeArrowheads="1"/>
          </p:cNvPicPr>
          <p:nvPr>
            <p:ph idx="1"/>
          </p:nvPr>
        </p:nvPicPr>
        <p:blipFill>
          <a:blip r:embed="rId2" cstate="print"/>
          <a:srcRect/>
          <a:stretch>
            <a:fillRect/>
          </a:stretch>
        </p:blipFill>
        <p:spPr bwMode="auto">
          <a:xfrm>
            <a:off x="1547664" y="1052736"/>
            <a:ext cx="6192688" cy="5021924"/>
          </a:xfrm>
          <a:prstGeom prst="rect">
            <a:avLst/>
          </a:prstGeom>
          <a:noFill/>
          <a:ln w="9525">
            <a:noFill/>
            <a:miter lim="800000"/>
            <a:headEnd/>
            <a:tailEnd/>
          </a:ln>
        </p:spPr>
      </p:pic>
    </p:spTree>
    <p:extLst>
      <p:ext uri="{BB962C8B-B14F-4D97-AF65-F5344CB8AC3E}">
        <p14:creationId xmlns:p14="http://schemas.microsoft.com/office/powerpoint/2010/main" val="704638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2" name="Content Placeholder 1"/>
          <p:cNvSpPr>
            <a:spLocks noGrp="1"/>
          </p:cNvSpPr>
          <p:nvPr>
            <p:ph idx="4294967295"/>
          </p:nvPr>
        </p:nvSpPr>
        <p:spPr>
          <a:xfrm>
            <a:off x="0" y="1481138"/>
            <a:ext cx="8229600" cy="4525962"/>
          </a:xfrm>
        </p:spPr>
        <p:txBody>
          <a:bodyPr>
            <a:normAutofit/>
          </a:bodyPr>
          <a:lstStyle/>
          <a:p>
            <a:pPr algn="ctr"/>
            <a:endParaRPr lang="en-CA" sz="6600" b="1" i="1" dirty="0" smtClean="0"/>
          </a:p>
          <a:p>
            <a:pPr algn="ctr">
              <a:buNone/>
            </a:pPr>
            <a:r>
              <a:rPr lang="en-CA" sz="6600" b="1" i="1" dirty="0" smtClean="0">
                <a:solidFill>
                  <a:schemeClr val="accent2"/>
                </a:solidFill>
              </a:rPr>
              <a:t>  CRACK</a:t>
            </a:r>
          </a:p>
        </p:txBody>
      </p:sp>
    </p:spTree>
    <p:extLst>
      <p:ext uri="{BB962C8B-B14F-4D97-AF65-F5344CB8AC3E}">
        <p14:creationId xmlns:p14="http://schemas.microsoft.com/office/powerpoint/2010/main" val="834075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ack_cocaine pics 1.jpg"/>
          <p:cNvPicPr>
            <a:picLocks noGrp="1" noChangeAspect="1"/>
          </p:cNvPicPr>
          <p:nvPr>
            <p:ph idx="1"/>
          </p:nvPr>
        </p:nvPicPr>
        <p:blipFill>
          <a:blip r:embed="rId2" cstate="print"/>
          <a:stretch>
            <a:fillRect/>
          </a:stretch>
        </p:blipFill>
        <p:spPr>
          <a:xfrm>
            <a:off x="1403648" y="692696"/>
            <a:ext cx="6468168" cy="5436601"/>
          </a:xfrm>
        </p:spPr>
      </p:pic>
      <p:sp>
        <p:nvSpPr>
          <p:cNvPr id="3" name="Title 2"/>
          <p:cNvSpPr>
            <a:spLocks noGrp="1"/>
          </p:cNvSpPr>
          <p:nvPr>
            <p:ph type="title"/>
          </p:nvPr>
        </p:nvSpPr>
        <p:spPr/>
        <p:txBody>
          <a:bodyPr/>
          <a:lstStyle/>
          <a:p>
            <a:endParaRPr lang="en-CA" dirty="0"/>
          </a:p>
        </p:txBody>
      </p:sp>
    </p:spTree>
    <p:extLst>
      <p:ext uri="{BB962C8B-B14F-4D97-AF65-F5344CB8AC3E}">
        <p14:creationId xmlns:p14="http://schemas.microsoft.com/office/powerpoint/2010/main" val="3022462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endParaRPr lang="en-CA" dirty="0"/>
          </a:p>
        </p:txBody>
      </p:sp>
      <p:sp>
        <p:nvSpPr>
          <p:cNvPr id="3" name="Title 2"/>
          <p:cNvSpPr>
            <a:spLocks noGrp="1"/>
          </p:cNvSpPr>
          <p:nvPr>
            <p:ph type="title"/>
          </p:nvPr>
        </p:nvSpPr>
        <p:spPr/>
        <p:txBody>
          <a:bodyPr>
            <a:noAutofit/>
          </a:bodyPr>
          <a:lstStyle/>
          <a:p>
            <a:r>
              <a:rPr lang="en-CA" sz="3600" b="1" i="1" dirty="0" smtClean="0"/>
              <a:t>CANNABIS</a:t>
            </a:r>
            <a:endParaRPr lang="en-CA" sz="3600" b="1" i="1" dirty="0"/>
          </a:p>
        </p:txBody>
      </p:sp>
      <p:pic>
        <p:nvPicPr>
          <p:cNvPr id="12" name="Picture Placeholder 11" descr="pot pics 2.jpg"/>
          <p:cNvPicPr>
            <a:picLocks noGrp="1" noChangeAspect="1"/>
          </p:cNvPicPr>
          <p:nvPr>
            <p:ph type="pic" idx="1"/>
          </p:nvPr>
        </p:nvPicPr>
        <p:blipFill>
          <a:blip r:embed="rId2" cstate="print"/>
          <a:srcRect t="16326" b="16326"/>
          <a:stretch>
            <a:fillRect/>
          </a:stretch>
        </p:blipFill>
        <p:spPr/>
      </p:pic>
    </p:spTree>
    <p:extLst>
      <p:ext uri="{BB962C8B-B14F-4D97-AF65-F5344CB8AC3E}">
        <p14:creationId xmlns:p14="http://schemas.microsoft.com/office/powerpoint/2010/main" val="2491015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ack_cocaine pics 2.jpg"/>
          <p:cNvPicPr>
            <a:picLocks noGrp="1" noChangeAspect="1"/>
          </p:cNvPicPr>
          <p:nvPr>
            <p:ph idx="1"/>
          </p:nvPr>
        </p:nvPicPr>
        <p:blipFill>
          <a:blip r:embed="rId2" cstate="print"/>
          <a:stretch>
            <a:fillRect/>
          </a:stretch>
        </p:blipFill>
        <p:spPr>
          <a:xfrm>
            <a:off x="2133600" y="1484784"/>
            <a:ext cx="5174704" cy="4337863"/>
          </a:xfrm>
        </p:spPr>
      </p:pic>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3254695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p:txBody>
          <a:bodyPr/>
          <a:lstStyle/>
          <a:p>
            <a:endParaRPr lang="en-CA" dirty="0"/>
          </a:p>
        </p:txBody>
      </p:sp>
      <p:pic>
        <p:nvPicPr>
          <p:cNvPr id="13" name="Picture Placeholder 12" descr="ecstacy pics 1.jpg"/>
          <p:cNvPicPr>
            <a:picLocks noGrp="1" noChangeAspect="1"/>
          </p:cNvPicPr>
          <p:nvPr>
            <p:ph type="pic" idx="1"/>
          </p:nvPr>
        </p:nvPicPr>
        <p:blipFill>
          <a:blip r:embed="rId2" cstate="print"/>
          <a:srcRect t="16854" b="16854"/>
          <a:stretch>
            <a:fillRect/>
          </a:stretch>
        </p:blipFill>
        <p:spPr/>
      </p:pic>
      <p:sp>
        <p:nvSpPr>
          <p:cNvPr id="10" name="Title 9"/>
          <p:cNvSpPr>
            <a:spLocks noGrp="1"/>
          </p:cNvSpPr>
          <p:nvPr>
            <p:ph type="title"/>
          </p:nvPr>
        </p:nvSpPr>
        <p:spPr/>
        <p:txBody>
          <a:bodyPr>
            <a:noAutofit/>
          </a:bodyPr>
          <a:lstStyle/>
          <a:p>
            <a:r>
              <a:rPr lang="en-CA" sz="4000" i="1" dirty="0" smtClean="0">
                <a:solidFill>
                  <a:srgbClr val="FF0000"/>
                </a:solidFill>
              </a:rPr>
              <a:t>ECSTACY</a:t>
            </a:r>
            <a:endParaRPr lang="en-CA" sz="4000" i="1" dirty="0">
              <a:solidFill>
                <a:srgbClr val="FF0000"/>
              </a:solidFill>
            </a:endParaRPr>
          </a:p>
        </p:txBody>
      </p:sp>
    </p:spTree>
    <p:extLst>
      <p:ext uri="{BB962C8B-B14F-4D97-AF65-F5344CB8AC3E}">
        <p14:creationId xmlns:p14="http://schemas.microsoft.com/office/powerpoint/2010/main" val="2268018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CA" dirty="0" smtClean="0"/>
              <a:t>Ecstasy, comes from the Ancient Greek word, </a:t>
            </a:r>
            <a:r>
              <a:rPr lang="en-CA" dirty="0" err="1" smtClean="0"/>
              <a:t>έκ-στασις</a:t>
            </a:r>
            <a:r>
              <a:rPr lang="en-CA" dirty="0" smtClean="0"/>
              <a:t> (ex-stasis), "to be or stand outside oneself”, a removal to elsewhere...</a:t>
            </a:r>
          </a:p>
          <a:p>
            <a:endParaRPr lang="en-CA" dirty="0" smtClean="0"/>
          </a:p>
          <a:p>
            <a:pPr>
              <a:buNone/>
            </a:pPr>
            <a:endParaRPr lang="en-CA" dirty="0" smtClean="0"/>
          </a:p>
          <a:p>
            <a:r>
              <a:rPr lang="en-CA" dirty="0" smtClean="0"/>
              <a:t>A state of being carried away by overwhelming emotion...</a:t>
            </a:r>
            <a:endParaRPr lang="en-CA" dirty="0"/>
          </a:p>
        </p:txBody>
      </p:sp>
      <p:sp>
        <p:nvSpPr>
          <p:cNvPr id="5" name="Title 4"/>
          <p:cNvSpPr>
            <a:spLocks noGrp="1"/>
          </p:cNvSpPr>
          <p:nvPr>
            <p:ph type="title"/>
          </p:nvPr>
        </p:nvSpPr>
        <p:spPr/>
        <p:txBody>
          <a:bodyPr/>
          <a:lstStyle/>
          <a:p>
            <a:r>
              <a:rPr lang="en-CA" i="1" dirty="0" smtClean="0"/>
              <a:t>DEFINITION</a:t>
            </a:r>
            <a:endParaRPr lang="en-CA" i="1" dirty="0"/>
          </a:p>
        </p:txBody>
      </p:sp>
    </p:spTree>
    <p:extLst>
      <p:ext uri="{BB962C8B-B14F-4D97-AF65-F5344CB8AC3E}">
        <p14:creationId xmlns:p14="http://schemas.microsoft.com/office/powerpoint/2010/main" val="1854819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Alters the activity of chemical messengers, which enable nerve cells in the brain to communicate with one another.</a:t>
            </a:r>
          </a:p>
          <a:p>
            <a:endParaRPr lang="en-CA" dirty="0" smtClean="0"/>
          </a:p>
          <a:p>
            <a:r>
              <a:rPr lang="en-CA" dirty="0" smtClean="0"/>
              <a:t>It interferes with the body’s ability to control its temperature </a:t>
            </a:r>
            <a:r>
              <a:rPr lang="en-CA" i="1" dirty="0" smtClean="0">
                <a:solidFill>
                  <a:srgbClr val="FF0000"/>
                </a:solidFill>
              </a:rPr>
              <a:t>(severe medical consequences, death).</a:t>
            </a:r>
          </a:p>
          <a:p>
            <a:endParaRPr lang="en-CA" i="1" dirty="0" smtClean="0">
              <a:solidFill>
                <a:srgbClr val="FF0000"/>
              </a:solidFill>
            </a:endParaRPr>
          </a:p>
          <a:p>
            <a:r>
              <a:rPr lang="en-CA" dirty="0" smtClean="0"/>
              <a:t>Contains a number of other harmful drugs in it (caffeine, cough suppressants, cocaine). </a:t>
            </a:r>
            <a:endParaRPr lang="en-CA" dirty="0"/>
          </a:p>
        </p:txBody>
      </p:sp>
      <p:sp>
        <p:nvSpPr>
          <p:cNvPr id="3" name="Title 2"/>
          <p:cNvSpPr>
            <a:spLocks noGrp="1"/>
          </p:cNvSpPr>
          <p:nvPr>
            <p:ph type="title"/>
          </p:nvPr>
        </p:nvSpPr>
        <p:spPr/>
        <p:txBody>
          <a:bodyPr/>
          <a:lstStyle/>
          <a:p>
            <a:pPr algn="ctr"/>
            <a:r>
              <a:rPr lang="en-CA" i="1" u="sng" dirty="0" smtClean="0">
                <a:solidFill>
                  <a:srgbClr val="C00000"/>
                </a:solidFill>
              </a:rPr>
              <a:t>DANGERS OF MDMA</a:t>
            </a:r>
            <a:endParaRPr lang="en-CA" i="1" u="sng" dirty="0">
              <a:solidFill>
                <a:srgbClr val="C00000"/>
              </a:solidFill>
            </a:endParaRPr>
          </a:p>
        </p:txBody>
      </p:sp>
    </p:spTree>
    <p:extLst>
      <p:ext uri="{BB962C8B-B14F-4D97-AF65-F5344CB8AC3E}">
        <p14:creationId xmlns:p14="http://schemas.microsoft.com/office/powerpoint/2010/main" val="1167637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a:p>
        </p:txBody>
      </p:sp>
      <p:pic>
        <p:nvPicPr>
          <p:cNvPr id="6" name="Content Placeholder 5" descr="ecstacy pics 2.jpg"/>
          <p:cNvPicPr>
            <a:picLocks noGrp="1" noChangeAspect="1"/>
          </p:cNvPicPr>
          <p:nvPr>
            <p:ph idx="1"/>
          </p:nvPr>
        </p:nvPicPr>
        <p:blipFill>
          <a:blip r:embed="rId2" cstate="print"/>
          <a:stretch>
            <a:fillRect/>
          </a:stretch>
        </p:blipFill>
        <p:spPr>
          <a:xfrm>
            <a:off x="2339752" y="1628800"/>
            <a:ext cx="3968861" cy="3401881"/>
          </a:xfrm>
        </p:spPr>
      </p:pic>
    </p:spTree>
    <p:extLst>
      <p:ext uri="{BB962C8B-B14F-4D97-AF65-F5344CB8AC3E}">
        <p14:creationId xmlns:p14="http://schemas.microsoft.com/office/powerpoint/2010/main" val="1712289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cstacy pics 3.jpg"/>
          <p:cNvPicPr>
            <a:picLocks noGrp="1" noChangeAspect="1"/>
          </p:cNvPicPr>
          <p:nvPr>
            <p:ph idx="1"/>
          </p:nvPr>
        </p:nvPicPr>
        <p:blipFill>
          <a:blip r:embed="rId2" cstate="print"/>
          <a:stretch>
            <a:fillRect/>
          </a:stretch>
        </p:blipFill>
        <p:spPr>
          <a:xfrm>
            <a:off x="2195736" y="1340768"/>
            <a:ext cx="4356484" cy="3960440"/>
          </a:xfrm>
        </p:spPr>
      </p:pic>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530894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sz="6600" i="1" dirty="0" smtClean="0">
                <a:solidFill>
                  <a:srgbClr val="FF0000"/>
                </a:solidFill>
              </a:rPr>
              <a:t>GHB</a:t>
            </a:r>
            <a:r>
              <a:rPr lang="en-CA" sz="3600" i="1" dirty="0" smtClean="0">
                <a:solidFill>
                  <a:srgbClr val="FF0000"/>
                </a:solidFill>
              </a:rPr>
              <a:t/>
            </a:r>
            <a:br>
              <a:rPr lang="en-CA" sz="3600" i="1" dirty="0" smtClean="0">
                <a:solidFill>
                  <a:srgbClr val="FF0000"/>
                </a:solidFill>
              </a:rPr>
            </a:br>
            <a:r>
              <a:rPr lang="en-CA" sz="3600" i="1" dirty="0" smtClean="0">
                <a:solidFill>
                  <a:srgbClr val="FF0000"/>
                </a:solidFill>
              </a:rPr>
              <a:t>(gamma-</a:t>
            </a:r>
            <a:r>
              <a:rPr lang="en-CA" sz="3600" i="1" dirty="0" err="1" smtClean="0">
                <a:solidFill>
                  <a:srgbClr val="FF0000"/>
                </a:solidFill>
              </a:rPr>
              <a:t>hydroxybutyrate</a:t>
            </a:r>
            <a:r>
              <a:rPr lang="en-CA" sz="3600" i="1" dirty="0" smtClean="0">
                <a:solidFill>
                  <a:srgbClr val="FF0000"/>
                </a:solidFill>
              </a:rPr>
              <a:t>)</a:t>
            </a:r>
            <a:br>
              <a:rPr lang="en-CA" sz="3600" i="1" dirty="0" smtClean="0">
                <a:solidFill>
                  <a:srgbClr val="FF0000"/>
                </a:solidFill>
              </a:rPr>
            </a:br>
            <a:r>
              <a:rPr lang="en-CA" sz="3600" i="1" dirty="0" smtClean="0">
                <a:solidFill>
                  <a:srgbClr val="FF0000"/>
                </a:solidFill>
              </a:rPr>
              <a:t/>
            </a:r>
            <a:br>
              <a:rPr lang="en-CA" sz="3600" i="1" dirty="0" smtClean="0">
                <a:solidFill>
                  <a:srgbClr val="FF0000"/>
                </a:solidFill>
              </a:rPr>
            </a:br>
            <a:r>
              <a:rPr lang="en-CA" sz="3600" i="1" dirty="0" err="1" smtClean="0">
                <a:solidFill>
                  <a:srgbClr val="FF0000"/>
                </a:solidFill>
              </a:rPr>
              <a:t>i.e</a:t>
            </a:r>
            <a:r>
              <a:rPr lang="en-CA" sz="3600" i="1" dirty="0" smtClean="0">
                <a:solidFill>
                  <a:srgbClr val="FF0000"/>
                </a:solidFill>
              </a:rPr>
              <a:t>: liquid </a:t>
            </a:r>
            <a:r>
              <a:rPr lang="en-CA" sz="3600" i="1" dirty="0" err="1" smtClean="0">
                <a:solidFill>
                  <a:srgbClr val="FF0000"/>
                </a:solidFill>
              </a:rPr>
              <a:t>ecstacy</a:t>
            </a:r>
            <a:r>
              <a:rPr lang="en-CA" sz="3600" i="1" dirty="0" smtClean="0">
                <a:solidFill>
                  <a:srgbClr val="FF0000"/>
                </a:solidFill>
              </a:rPr>
              <a:t>, liquid x, soap, fantasy, grievous bodily harm, etc.</a:t>
            </a:r>
            <a:endParaRPr lang="en-CA" dirty="0"/>
          </a:p>
        </p:txBody>
      </p:sp>
    </p:spTree>
    <p:extLst>
      <p:ext uri="{BB962C8B-B14F-4D97-AF65-F5344CB8AC3E}">
        <p14:creationId xmlns:p14="http://schemas.microsoft.com/office/powerpoint/2010/main" val="4201741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i="1" dirty="0" smtClean="0"/>
              <a:t>What is GHB?</a:t>
            </a:r>
            <a:endParaRPr lang="en-CA" i="1" dirty="0"/>
          </a:p>
        </p:txBody>
      </p:sp>
      <p:pic>
        <p:nvPicPr>
          <p:cNvPr id="11267" name="Picture 3"/>
          <p:cNvPicPr>
            <a:picLocks noGrp="1" noChangeAspect="1" noChangeArrowheads="1"/>
          </p:cNvPicPr>
          <p:nvPr>
            <p:ph idx="1"/>
          </p:nvPr>
        </p:nvPicPr>
        <p:blipFill>
          <a:blip r:embed="rId2" cstate="print"/>
          <a:srcRect/>
          <a:stretch>
            <a:fillRect/>
          </a:stretch>
        </p:blipFill>
        <p:spPr bwMode="auto">
          <a:xfrm>
            <a:off x="2699792" y="1628800"/>
            <a:ext cx="3748310" cy="4460371"/>
          </a:xfrm>
          <a:prstGeom prst="rect">
            <a:avLst/>
          </a:prstGeom>
          <a:noFill/>
          <a:ln w="9525">
            <a:noFill/>
            <a:miter lim="800000"/>
            <a:headEnd/>
            <a:tailEnd/>
          </a:ln>
        </p:spPr>
      </p:pic>
    </p:spTree>
    <p:extLst>
      <p:ext uri="{BB962C8B-B14F-4D97-AF65-F5344CB8AC3E}">
        <p14:creationId xmlns:p14="http://schemas.microsoft.com/office/powerpoint/2010/main" val="1597171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As a street drug, GHB is a man-made chemical that comes from illegal labs. </a:t>
            </a:r>
            <a:r>
              <a:rPr lang="en-CA" i="1" dirty="0" smtClean="0">
                <a:solidFill>
                  <a:srgbClr val="FF0000"/>
                </a:solidFill>
              </a:rPr>
              <a:t>Odourless and tasteless</a:t>
            </a:r>
            <a:r>
              <a:rPr lang="en-CA" dirty="0" smtClean="0"/>
              <a:t>, dissolves easily in liquid; drowsy effects have been used to prevent victims from resisting sexual assault. GHB use can cause amnesia, so once the effects of it have worn off, users may not remember what happened while under the influence.</a:t>
            </a:r>
          </a:p>
          <a:p>
            <a:r>
              <a:rPr lang="en-CA" dirty="0" smtClean="0"/>
              <a:t>Use of GHB started mainstreaming in the 90’s</a:t>
            </a:r>
            <a:endParaRPr lang="en-CA" dirty="0"/>
          </a:p>
        </p:txBody>
      </p:sp>
      <p:sp>
        <p:nvSpPr>
          <p:cNvPr id="3" name="Title 2"/>
          <p:cNvSpPr>
            <a:spLocks noGrp="1"/>
          </p:cNvSpPr>
          <p:nvPr>
            <p:ph type="title"/>
          </p:nvPr>
        </p:nvSpPr>
        <p:spPr/>
        <p:txBody>
          <a:bodyPr/>
          <a:lstStyle/>
          <a:p>
            <a:pPr algn="ctr"/>
            <a:r>
              <a:rPr lang="en-CA" i="1" dirty="0" smtClean="0">
                <a:solidFill>
                  <a:schemeClr val="accent3"/>
                </a:solidFill>
              </a:rPr>
              <a:t>Date Rape Drug</a:t>
            </a:r>
            <a:endParaRPr lang="en-CA" i="1" dirty="0">
              <a:solidFill>
                <a:schemeClr val="accent3"/>
              </a:solidFill>
            </a:endParaRPr>
          </a:p>
        </p:txBody>
      </p:sp>
    </p:spTree>
    <p:extLst>
      <p:ext uri="{BB962C8B-B14F-4D97-AF65-F5344CB8AC3E}">
        <p14:creationId xmlns:p14="http://schemas.microsoft.com/office/powerpoint/2010/main" val="2012851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Loss of conscience</a:t>
            </a:r>
          </a:p>
          <a:p>
            <a:r>
              <a:rPr lang="en-CA" dirty="0" smtClean="0"/>
              <a:t>Coma</a:t>
            </a:r>
          </a:p>
          <a:p>
            <a:r>
              <a:rPr lang="en-CA" dirty="0" smtClean="0"/>
              <a:t>Seizures</a:t>
            </a:r>
          </a:p>
          <a:p>
            <a:r>
              <a:rPr lang="en-CA" dirty="0" smtClean="0"/>
              <a:t>Inhibition</a:t>
            </a:r>
          </a:p>
          <a:p>
            <a:r>
              <a:rPr lang="en-CA" dirty="0" smtClean="0"/>
              <a:t>Dizziness</a:t>
            </a:r>
          </a:p>
          <a:p>
            <a:r>
              <a:rPr lang="en-CA" dirty="0" smtClean="0"/>
              <a:t>Loss of memory</a:t>
            </a:r>
          </a:p>
          <a:p>
            <a:r>
              <a:rPr lang="en-CA" dirty="0" smtClean="0"/>
              <a:t>Loss of coordination</a:t>
            </a:r>
          </a:p>
          <a:p>
            <a:r>
              <a:rPr lang="en-CA" dirty="0" smtClean="0"/>
              <a:t>Nausea</a:t>
            </a:r>
          </a:p>
          <a:p>
            <a:endParaRPr lang="en-CA" dirty="0"/>
          </a:p>
        </p:txBody>
      </p:sp>
      <p:sp>
        <p:nvSpPr>
          <p:cNvPr id="3" name="Title 2"/>
          <p:cNvSpPr>
            <a:spLocks noGrp="1"/>
          </p:cNvSpPr>
          <p:nvPr>
            <p:ph type="title"/>
          </p:nvPr>
        </p:nvSpPr>
        <p:spPr/>
        <p:txBody>
          <a:bodyPr/>
          <a:lstStyle/>
          <a:p>
            <a:r>
              <a:rPr lang="en-CA" i="1" dirty="0" smtClean="0"/>
              <a:t>Side effects of </a:t>
            </a:r>
            <a:r>
              <a:rPr lang="en-CA" i="1" dirty="0" smtClean="0">
                <a:solidFill>
                  <a:srgbClr val="FF0000"/>
                </a:solidFill>
              </a:rPr>
              <a:t>GHB</a:t>
            </a:r>
            <a:endParaRPr lang="en-CA" i="1" dirty="0"/>
          </a:p>
        </p:txBody>
      </p:sp>
    </p:spTree>
    <p:extLst>
      <p:ext uri="{BB962C8B-B14F-4D97-AF65-F5344CB8AC3E}">
        <p14:creationId xmlns:p14="http://schemas.microsoft.com/office/powerpoint/2010/main" val="970109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CA" dirty="0" smtClean="0"/>
              <a:t>1. Cannabis/hashish oil</a:t>
            </a:r>
          </a:p>
          <a:p>
            <a:endParaRPr lang="en-CA" dirty="0" smtClean="0"/>
          </a:p>
          <a:p>
            <a:r>
              <a:rPr lang="en-CA" dirty="0" smtClean="0"/>
              <a:t>2. Hashish (or resin)</a:t>
            </a:r>
          </a:p>
          <a:p>
            <a:endParaRPr lang="en-CA" dirty="0" smtClean="0"/>
          </a:p>
          <a:p>
            <a:r>
              <a:rPr lang="en-CA" dirty="0" smtClean="0"/>
              <a:t>3. Herbal cannabis or </a:t>
            </a:r>
            <a:r>
              <a:rPr lang="en-CA" i="1" dirty="0" smtClean="0">
                <a:solidFill>
                  <a:srgbClr val="FF0000"/>
                </a:solidFill>
              </a:rPr>
              <a:t>Marijuana</a:t>
            </a:r>
          </a:p>
          <a:p>
            <a:endParaRPr lang="en-CA" i="1" dirty="0" smtClean="0">
              <a:solidFill>
                <a:srgbClr val="FF0000"/>
              </a:solidFill>
            </a:endParaRPr>
          </a:p>
          <a:p>
            <a:r>
              <a:rPr lang="en-CA" i="1" dirty="0" smtClean="0">
                <a:solidFill>
                  <a:srgbClr val="FF0000"/>
                </a:solidFill>
              </a:rPr>
              <a:t>**According to the United Nations, cannabis is the most widely used illicit substance in the world.</a:t>
            </a:r>
            <a:endParaRPr lang="en-CA" i="1" dirty="0">
              <a:solidFill>
                <a:srgbClr val="FF0000"/>
              </a:solidFill>
            </a:endParaRPr>
          </a:p>
        </p:txBody>
      </p:sp>
      <p:sp>
        <p:nvSpPr>
          <p:cNvPr id="5" name="Title 4"/>
          <p:cNvSpPr>
            <a:spLocks noGrp="1"/>
          </p:cNvSpPr>
          <p:nvPr>
            <p:ph type="title"/>
          </p:nvPr>
        </p:nvSpPr>
        <p:spPr/>
        <p:txBody>
          <a:bodyPr/>
          <a:lstStyle/>
          <a:p>
            <a:r>
              <a:rPr lang="en-CA" i="1" u="sng" dirty="0" smtClean="0">
                <a:solidFill>
                  <a:schemeClr val="accent1"/>
                </a:solidFill>
              </a:rPr>
              <a:t>CANNABIS: 3 TYPES</a:t>
            </a:r>
            <a:endParaRPr lang="en-CA" i="1" u="sng" dirty="0">
              <a:solidFill>
                <a:schemeClr val="accent1"/>
              </a:solidFill>
            </a:endParaRPr>
          </a:p>
        </p:txBody>
      </p:sp>
    </p:spTree>
    <p:extLst>
      <p:ext uri="{BB962C8B-B14F-4D97-AF65-F5344CB8AC3E}">
        <p14:creationId xmlns:p14="http://schemas.microsoft.com/office/powerpoint/2010/main" val="2349891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t>BE CAREFUL AT ALL TIMES!!!</a:t>
            </a:r>
            <a:br>
              <a:rPr lang="en-CA" dirty="0" smtClean="0"/>
            </a:br>
            <a:endParaRPr lang="en-CA" i="1" dirty="0">
              <a:solidFill>
                <a:srgbClr val="FF0000"/>
              </a:solidFill>
            </a:endParaRPr>
          </a:p>
        </p:txBody>
      </p:sp>
      <p:pic>
        <p:nvPicPr>
          <p:cNvPr id="14338" name="Picture 2"/>
          <p:cNvPicPr>
            <a:picLocks noGrp="1" noChangeAspect="1" noChangeArrowheads="1"/>
          </p:cNvPicPr>
          <p:nvPr>
            <p:ph idx="1"/>
          </p:nvPr>
        </p:nvPicPr>
        <p:blipFill>
          <a:blip r:embed="rId2" cstate="print"/>
          <a:srcRect/>
          <a:stretch>
            <a:fillRect/>
          </a:stretch>
        </p:blipFill>
        <p:spPr bwMode="auto">
          <a:xfrm>
            <a:off x="1524000" y="2209800"/>
            <a:ext cx="6264696" cy="4041739"/>
          </a:xfrm>
          <a:prstGeom prst="rect">
            <a:avLst/>
          </a:prstGeom>
          <a:noFill/>
          <a:ln w="9525">
            <a:noFill/>
            <a:miter lim="800000"/>
            <a:headEnd/>
            <a:tailEnd/>
          </a:ln>
        </p:spPr>
      </p:pic>
    </p:spTree>
    <p:extLst>
      <p:ext uri="{BB962C8B-B14F-4D97-AF65-F5344CB8AC3E}">
        <p14:creationId xmlns:p14="http://schemas.microsoft.com/office/powerpoint/2010/main" val="4145353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normAutofit/>
          </a:bodyPr>
          <a:lstStyle/>
          <a:p>
            <a:r>
              <a:rPr lang="en-CA" sz="3600" dirty="0" smtClean="0">
                <a:solidFill>
                  <a:srgbClr val="FF0000"/>
                </a:solidFill>
              </a:rPr>
              <a:t>QUESTIONS???</a:t>
            </a:r>
            <a:endParaRPr lang="en-CA" sz="3600" dirty="0">
              <a:solidFill>
                <a:srgbClr val="FF0000"/>
              </a:solidFill>
            </a:endParaRPr>
          </a:p>
        </p:txBody>
      </p:sp>
      <p:sp>
        <p:nvSpPr>
          <p:cNvPr id="4" name="Title 3"/>
          <p:cNvSpPr>
            <a:spLocks noGrp="1"/>
          </p:cNvSpPr>
          <p:nvPr>
            <p:ph type="title"/>
          </p:nvPr>
        </p:nvSpPr>
        <p:spPr/>
        <p:txBody>
          <a:bodyPr>
            <a:noAutofit/>
          </a:bodyPr>
          <a:lstStyle/>
          <a:p>
            <a:r>
              <a:rPr lang="en-CA" sz="4400" b="1" i="1" dirty="0" smtClean="0">
                <a:solidFill>
                  <a:srgbClr val="FF0000"/>
                </a:solidFill>
              </a:rPr>
              <a:t>Q</a:t>
            </a:r>
            <a:br>
              <a:rPr lang="en-CA" sz="4400" b="1" i="1" dirty="0" smtClean="0">
                <a:solidFill>
                  <a:srgbClr val="FF0000"/>
                </a:solidFill>
              </a:rPr>
            </a:br>
            <a:r>
              <a:rPr lang="en-CA" sz="4400" b="1" i="1" dirty="0" smtClean="0">
                <a:solidFill>
                  <a:srgbClr val="FF0000"/>
                </a:solidFill>
              </a:rPr>
              <a:t/>
            </a:r>
            <a:br>
              <a:rPr lang="en-CA" sz="4400" b="1" i="1" dirty="0" smtClean="0">
                <a:solidFill>
                  <a:srgbClr val="FF0000"/>
                </a:solidFill>
              </a:rPr>
            </a:br>
            <a:endParaRPr lang="en-CA" sz="4400" b="1" i="1" dirty="0">
              <a:solidFill>
                <a:srgbClr val="FF0000"/>
              </a:solidFill>
            </a:endParaRPr>
          </a:p>
        </p:txBody>
      </p:sp>
      <p:pic>
        <p:nvPicPr>
          <p:cNvPr id="7170" name="Picture 2"/>
          <p:cNvPicPr>
            <a:picLocks noGrp="1" noChangeAspect="1" noChangeArrowheads="1"/>
          </p:cNvPicPr>
          <p:nvPr>
            <p:ph type="pic" idx="1"/>
          </p:nvPr>
        </p:nvPicPr>
        <p:blipFill>
          <a:blip r:embed="rId2" cstate="print"/>
          <a:srcRect t="21938" b="21938"/>
          <a:stretch>
            <a:fillRect/>
          </a:stretch>
        </p:blipFill>
        <p:spPr bwMode="auto">
          <a:xfrm>
            <a:off x="1219200" y="838200"/>
            <a:ext cx="6913860" cy="4038600"/>
          </a:xfrm>
          <a:prstGeom prst="rect">
            <a:avLst/>
          </a:prstGeom>
          <a:noFill/>
          <a:ln w="9525">
            <a:noFill/>
            <a:miter lim="800000"/>
            <a:headEnd/>
            <a:tailEnd/>
          </a:ln>
        </p:spPr>
      </p:pic>
    </p:spTree>
    <p:extLst>
      <p:ext uri="{BB962C8B-B14F-4D97-AF65-F5344CB8AC3E}">
        <p14:creationId xmlns:p14="http://schemas.microsoft.com/office/powerpoint/2010/main" val="3679525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838200"/>
            <a:ext cx="7754713" cy="1910716"/>
          </a:xfrm>
        </p:spPr>
        <p:txBody>
          <a:bodyPr/>
          <a:lstStyle/>
          <a:p>
            <a:r>
              <a:rPr lang="en-CA" i="1" dirty="0" smtClean="0"/>
              <a:t>Good to know...</a:t>
            </a:r>
            <a:endParaRPr lang="en-CA" i="1" dirty="0"/>
          </a:p>
        </p:txBody>
      </p:sp>
      <p:sp>
        <p:nvSpPr>
          <p:cNvPr id="5" name="Text Placeholder 4"/>
          <p:cNvSpPr>
            <a:spLocks noGrp="1"/>
          </p:cNvSpPr>
          <p:nvPr>
            <p:ph type="body" idx="1"/>
          </p:nvPr>
        </p:nvSpPr>
        <p:spPr>
          <a:xfrm>
            <a:off x="4191000" y="3733800"/>
            <a:ext cx="4341439" cy="2647528"/>
          </a:xfrm>
        </p:spPr>
        <p:txBody>
          <a:bodyPr>
            <a:normAutofit/>
          </a:bodyPr>
          <a:lstStyle/>
          <a:p>
            <a:r>
              <a:rPr lang="en-CA" dirty="0" smtClean="0"/>
              <a:t>All 3 types of cannabis (hash oil, hash, and marijuana) all come from the same plant:</a:t>
            </a:r>
          </a:p>
          <a:p>
            <a:endParaRPr lang="en-CA" dirty="0" smtClean="0"/>
          </a:p>
          <a:p>
            <a:r>
              <a:rPr lang="en-CA" i="1" dirty="0" smtClean="0">
                <a:solidFill>
                  <a:srgbClr val="92D050"/>
                </a:solidFill>
              </a:rPr>
              <a:t>CANNABIS SATIVA PLANT</a:t>
            </a:r>
          </a:p>
          <a:p>
            <a:endParaRPr lang="en-CA" dirty="0"/>
          </a:p>
        </p:txBody>
      </p:sp>
    </p:spTree>
    <p:extLst>
      <p:ext uri="{BB962C8B-B14F-4D97-AF65-F5344CB8AC3E}">
        <p14:creationId xmlns:p14="http://schemas.microsoft.com/office/powerpoint/2010/main" val="241357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t pics 3.jpg"/>
          <p:cNvPicPr>
            <a:picLocks noGrp="1" noChangeAspect="1"/>
          </p:cNvPicPr>
          <p:nvPr>
            <p:ph idx="1"/>
          </p:nvPr>
        </p:nvPicPr>
        <p:blipFill>
          <a:blip r:embed="rId2" cstate="print"/>
          <a:stretch>
            <a:fillRect/>
          </a:stretch>
        </p:blipFill>
        <p:spPr>
          <a:xfrm>
            <a:off x="1259632" y="1052736"/>
            <a:ext cx="6528725" cy="4896544"/>
          </a:xfrm>
        </p:spPr>
      </p:pic>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539343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383" y="914399"/>
            <a:ext cx="6066817" cy="5184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838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97346"/>
            <a:ext cx="5029200" cy="6401753"/>
          </a:xfrm>
          <a:prstGeom prst="rect">
            <a:avLst/>
          </a:prstGeom>
        </p:spPr>
        <p:txBody>
          <a:bodyPr wrap="square">
            <a:spAutoFit/>
          </a:bodyPr>
          <a:lstStyle/>
          <a:p>
            <a:endParaRPr lang="en-CA" dirty="0"/>
          </a:p>
          <a:p>
            <a:r>
              <a:rPr lang="en-CA" sz="2800" dirty="0" smtClean="0"/>
              <a:t>STATISTICS </a:t>
            </a:r>
            <a:r>
              <a:rPr lang="en-CA" sz="2800" dirty="0"/>
              <a:t>FOR </a:t>
            </a:r>
            <a:r>
              <a:rPr lang="en-CA" sz="2800" dirty="0" smtClean="0"/>
              <a:t>        CANADA (2004)</a:t>
            </a:r>
            <a:endParaRPr lang="en-CA" sz="2800" dirty="0"/>
          </a:p>
          <a:p>
            <a:endParaRPr lang="en-CA" sz="2800" dirty="0"/>
          </a:p>
          <a:p>
            <a:pPr marL="457200" indent="-457200">
              <a:buFont typeface="Arial" pitchFamily="34" charset="0"/>
              <a:buChar char="•"/>
            </a:pPr>
            <a:r>
              <a:rPr lang="en-CA" sz="2800" dirty="0" smtClean="0">
                <a:solidFill>
                  <a:srgbClr val="FF0000"/>
                </a:solidFill>
              </a:rPr>
              <a:t>44.5</a:t>
            </a:r>
            <a:r>
              <a:rPr lang="en-CA" sz="2800" dirty="0">
                <a:solidFill>
                  <a:srgbClr val="FF0000"/>
                </a:solidFill>
              </a:rPr>
              <a:t>% </a:t>
            </a:r>
            <a:r>
              <a:rPr lang="en-CA" sz="2800" dirty="0"/>
              <a:t>of Canadians </a:t>
            </a:r>
            <a:r>
              <a:rPr lang="en-CA" sz="2800" dirty="0">
                <a:solidFill>
                  <a:srgbClr val="FF0000"/>
                </a:solidFill>
              </a:rPr>
              <a:t>aged 15 and older </a:t>
            </a:r>
            <a:r>
              <a:rPr lang="en-CA" sz="2800" dirty="0"/>
              <a:t>have used cannabis at least once in their lifetime. That represents nearly 11 million people</a:t>
            </a:r>
            <a:r>
              <a:rPr lang="en-CA" sz="2800" dirty="0" smtClean="0"/>
              <a:t>.</a:t>
            </a:r>
          </a:p>
          <a:p>
            <a:pPr marL="457200" indent="-457200">
              <a:buFont typeface="Arial" pitchFamily="34" charset="0"/>
              <a:buChar char="•"/>
            </a:pPr>
            <a:endParaRPr lang="en-CA" sz="2800" dirty="0"/>
          </a:p>
          <a:p>
            <a:pPr marL="457200" indent="-457200">
              <a:buFont typeface="Arial" pitchFamily="34" charset="0"/>
              <a:buChar char="•"/>
            </a:pPr>
            <a:r>
              <a:rPr lang="en-CA" sz="2800" dirty="0" smtClean="0">
                <a:solidFill>
                  <a:srgbClr val="FF0000"/>
                </a:solidFill>
              </a:rPr>
              <a:t>50</a:t>
            </a:r>
            <a:r>
              <a:rPr lang="en-CA" sz="2800" dirty="0">
                <a:solidFill>
                  <a:srgbClr val="FF0000"/>
                </a:solidFill>
              </a:rPr>
              <a:t>% </a:t>
            </a:r>
            <a:r>
              <a:rPr lang="en-CA" sz="2800" dirty="0"/>
              <a:t>of boys and </a:t>
            </a:r>
            <a:r>
              <a:rPr lang="en-CA" sz="2800" dirty="0">
                <a:solidFill>
                  <a:srgbClr val="FF0000"/>
                </a:solidFill>
              </a:rPr>
              <a:t>40%</a:t>
            </a:r>
            <a:r>
              <a:rPr lang="en-CA" sz="2800" dirty="0"/>
              <a:t> of girls among Grade 10 students had used cannabis during </a:t>
            </a:r>
            <a:r>
              <a:rPr lang="en-CA" sz="2800" dirty="0" smtClean="0"/>
              <a:t>the last 12 months </a:t>
            </a:r>
            <a:endParaRPr lang="en-CA" sz="2800" dirty="0"/>
          </a:p>
        </p:txBody>
      </p:sp>
    </p:spTree>
    <p:extLst>
      <p:ext uri="{BB962C8B-B14F-4D97-AF65-F5344CB8AC3E}">
        <p14:creationId xmlns:p14="http://schemas.microsoft.com/office/powerpoint/2010/main" val="3832896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280988"/>
            <a:ext cx="8667750" cy="629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960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280988"/>
            <a:ext cx="8667750" cy="629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965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105</TotalTime>
  <Words>530</Words>
  <Application>Microsoft Office PowerPoint</Application>
  <PresentationFormat>On-screen Show (4:3)</PresentationFormat>
  <Paragraphs>71</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Hardcover</vt:lpstr>
      <vt:lpstr>DRUG USE AND ABUSE</vt:lpstr>
      <vt:lpstr>CANNABIS</vt:lpstr>
      <vt:lpstr>CANNABIS: 3 TYPES</vt:lpstr>
      <vt:lpstr>Good to know...</vt:lpstr>
      <vt:lpstr>PowerPoint Presentation</vt:lpstr>
      <vt:lpstr>PowerPoint Presentation</vt:lpstr>
      <vt:lpstr>PowerPoint Presentation</vt:lpstr>
      <vt:lpstr>PowerPoint Presentation</vt:lpstr>
      <vt:lpstr>PowerPoint Presentation</vt:lpstr>
      <vt:lpstr>PowerPoint Presentation</vt:lpstr>
      <vt:lpstr>BUST:    105 tonnes, $340 million</vt:lpstr>
      <vt:lpstr>Street names for Marijuana</vt:lpstr>
      <vt:lpstr>PHYSICAL EFFECTS</vt:lpstr>
      <vt:lpstr>PowerPoint Presentation</vt:lpstr>
      <vt:lpstr>COCAINE</vt:lpstr>
      <vt:lpstr>PowerPoint Presentation</vt:lpstr>
      <vt:lpstr>PowerPoint Presentation</vt:lpstr>
      <vt:lpstr>PowerPoint Presentation</vt:lpstr>
      <vt:lpstr>PowerPoint Presentation</vt:lpstr>
      <vt:lpstr>PowerPoint Presentation</vt:lpstr>
      <vt:lpstr>ECSTACY</vt:lpstr>
      <vt:lpstr>DEFINITION</vt:lpstr>
      <vt:lpstr>DANGERS OF MDMA</vt:lpstr>
      <vt:lpstr>PowerPoint Presentation</vt:lpstr>
      <vt:lpstr>PowerPoint Presentation</vt:lpstr>
      <vt:lpstr>        GHB (gamma-hydroxybutyrate)  i.e: liquid ecstacy, liquid x, soap, fantasy, grievous bodily harm, etc.</vt:lpstr>
      <vt:lpstr>What is GHB?</vt:lpstr>
      <vt:lpstr>Date Rape Drug</vt:lpstr>
      <vt:lpstr>Side effects of GHB</vt:lpstr>
      <vt:lpstr>BE CAREFUL AT ALL TIMES!!! </vt:lpstr>
      <vt:lpstr>Q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Sherif wissa</dc:creator>
  <cp:lastModifiedBy>Sherif wissa</cp:lastModifiedBy>
  <cp:revision>13</cp:revision>
  <dcterms:created xsi:type="dcterms:W3CDTF">2013-02-04T21:46:51Z</dcterms:created>
  <dcterms:modified xsi:type="dcterms:W3CDTF">2013-03-12T19:18:38Z</dcterms:modified>
</cp:coreProperties>
</file>